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Open Sans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B9CD784-C68B-4DF7-8C73-3EDDA7706D44}">
  <a:tblStyle styleId="{9B9CD784-C68B-4DF7-8C73-3EDDA7706D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01D16D7-2130-4A57-AD3B-FAED4B0EB585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font" Target="fonts/OpenSans-regular.fntdata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46" Type="http://schemas.openxmlformats.org/officeDocument/2006/relationships/font" Target="fonts/OpenSans-italic.fntdata"/><Relationship Id="rId23" Type="http://schemas.openxmlformats.org/officeDocument/2006/relationships/slide" Target="slides/slide17.xml"/><Relationship Id="rId45" Type="http://schemas.openxmlformats.org/officeDocument/2006/relationships/font" Target="fonts/OpenSans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OpenSans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55d53b94c9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g155d53b94c9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155d53b94c9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a9ee6d73b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a9ee6d73b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ba270393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ba270393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a9ee6d73b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a9ee6d73b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a9ee6d73b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a9ee6d73b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97d2434138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197d2434138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197d2434138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97d243413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97d243413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97d243413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97d243413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97d243413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97d243413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97d2434138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197d2434138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197d2434138_0_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97d2434138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97d2434138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a6d23dc538_0_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1a6d23dc538_0_1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1a6d23dc538_0_1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97d2434138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97d2434138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97d2434138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97d2434138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a949e3c3f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a949e3c3f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97d2434138_0_2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197d2434138_0_2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197d2434138_0_2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a4e68e875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a4e68e875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97d2434138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97d2434138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97d2434138_0_2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g197d2434138_0_2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197d2434138_0_2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9a23ac4dd3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9a23ac4dd3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97d2434138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97d2434138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9a23ac4dd3_1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9a23ac4dd3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9cc1354fd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9cc1354fd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9a23ac4dd3_1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9a23ac4dd3_1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97d2434138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97d2434138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9a23ac4dd3_1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9a23ac4dd3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97d2434138_0_2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g197d2434138_0_2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197d2434138_0_2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97d2434138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97d2434138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aa2aa3808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aa2aa3808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97d2434138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97d2434138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97d2434138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97d2434138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a6d23dc538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a6d23dc538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a6d23dc538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a6d23dc538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97d2434138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197d2434138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197d2434138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a6d23dc538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a6d23dc538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97d243413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97d243413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97d243413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97d243413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31553"/>
            <a:ext cx="77661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2800"/>
              <a:buFont typeface="Georgia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512694"/>
            <a:ext cx="7740600" cy="24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rgbClr val="2D637F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1600"/>
              </a:spcBef>
              <a:spcAft>
                <a:spcPts val="0"/>
              </a:spcAft>
              <a:buClr>
                <a:srgbClr val="2D637F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1600"/>
              </a:spcBef>
              <a:spcAft>
                <a:spcPts val="0"/>
              </a:spcAft>
              <a:buClr>
                <a:srgbClr val="2D637F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1600"/>
              </a:spcBef>
              <a:spcAft>
                <a:spcPts val="0"/>
              </a:spcAft>
              <a:buClr>
                <a:srgbClr val="2D637F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1600"/>
              </a:spcBef>
              <a:spcAft>
                <a:spcPts val="0"/>
              </a:spcAft>
              <a:buClr>
                <a:srgbClr val="2D637F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48759" y="4840170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457201" y="211322"/>
            <a:ext cx="7464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3000"/>
              <a:buFont typeface="Georgia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457201" y="1378333"/>
            <a:ext cx="3717900" cy="27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rtl="0" algn="l">
              <a:spcBef>
                <a:spcPts val="440"/>
              </a:spcBef>
              <a:spcAft>
                <a:spcPts val="0"/>
              </a:spcAft>
              <a:buClr>
                <a:srgbClr val="2D637F"/>
              </a:buClr>
              <a:buSzPts val="1400"/>
              <a:buChar char="●"/>
              <a:defRPr sz="1400"/>
            </a:lvl1pPr>
            <a:lvl2pPr indent="-317500" lvl="1" marL="914400" rtl="0" algn="l">
              <a:spcBef>
                <a:spcPts val="1600"/>
              </a:spcBef>
              <a:spcAft>
                <a:spcPts val="0"/>
              </a:spcAft>
              <a:buClr>
                <a:srgbClr val="2D637F"/>
              </a:buClr>
              <a:buSzPts val="1400"/>
              <a:buChar char="○"/>
              <a:defRPr sz="1400"/>
            </a:lvl2pPr>
            <a:lvl3pPr indent="-317500" lvl="2" marL="1371600" rtl="0" algn="l">
              <a:spcBef>
                <a:spcPts val="1600"/>
              </a:spcBef>
              <a:spcAft>
                <a:spcPts val="0"/>
              </a:spcAft>
              <a:buClr>
                <a:srgbClr val="2D637F"/>
              </a:buClr>
              <a:buSzPts val="1400"/>
              <a:buChar char="■"/>
              <a:defRPr sz="1400"/>
            </a:lvl3pPr>
            <a:lvl4pPr indent="-317500" lvl="3" marL="1828800" rtl="0" algn="l">
              <a:spcBef>
                <a:spcPts val="1600"/>
              </a:spcBef>
              <a:spcAft>
                <a:spcPts val="0"/>
              </a:spcAft>
              <a:buClr>
                <a:srgbClr val="2D637F"/>
              </a:buClr>
              <a:buSzPts val="1400"/>
              <a:buChar char="●"/>
              <a:defRPr sz="1400"/>
            </a:lvl4pPr>
            <a:lvl5pPr indent="-317500" lvl="4" marL="2286000" rtl="0" algn="l">
              <a:spcBef>
                <a:spcPts val="1600"/>
              </a:spcBef>
              <a:spcAft>
                <a:spcPts val="0"/>
              </a:spcAft>
              <a:buClr>
                <a:srgbClr val="2D637F"/>
              </a:buClr>
              <a:buSzPts val="1400"/>
              <a:buChar char="○"/>
              <a:defRPr/>
            </a:lvl5pPr>
            <a:lvl6pPr indent="-317500" lvl="5" marL="2743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/>
            </a:lvl6pPr>
            <a:lvl7pPr indent="-3175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/>
            </a:lvl7pPr>
            <a:lvl8pPr indent="-3175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/>
            </a:lvl8pPr>
            <a:lvl9pPr indent="-3175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 sz="1400"/>
            </a:lvl9pPr>
          </a:lstStyle>
          <a:p/>
        </p:txBody>
      </p:sp>
      <p:sp>
        <p:nvSpPr>
          <p:cNvPr id="57" name="Google Shape;57;p14"/>
          <p:cNvSpPr txBox="1"/>
          <p:nvPr>
            <p:ph idx="2" type="body"/>
          </p:nvPr>
        </p:nvSpPr>
        <p:spPr>
          <a:xfrm>
            <a:off x="4175125" y="1378333"/>
            <a:ext cx="3746400" cy="27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rtl="0" algn="l">
              <a:spcBef>
                <a:spcPts val="440"/>
              </a:spcBef>
              <a:spcAft>
                <a:spcPts val="0"/>
              </a:spcAft>
              <a:buClr>
                <a:srgbClr val="2D637F"/>
              </a:buClr>
              <a:buSzPts val="1400"/>
              <a:buChar char="●"/>
              <a:defRPr sz="1400">
                <a:solidFill>
                  <a:srgbClr val="2D637F"/>
                </a:solidFill>
              </a:defRPr>
            </a:lvl1pPr>
            <a:lvl2pPr indent="-317500" lvl="1" marL="914400" rtl="0" algn="l">
              <a:spcBef>
                <a:spcPts val="1600"/>
              </a:spcBef>
              <a:spcAft>
                <a:spcPts val="0"/>
              </a:spcAft>
              <a:buClr>
                <a:srgbClr val="2D637F"/>
              </a:buClr>
              <a:buSzPts val="1400"/>
              <a:buChar char="○"/>
              <a:defRPr sz="1400">
                <a:solidFill>
                  <a:srgbClr val="2D637F"/>
                </a:solidFill>
              </a:defRPr>
            </a:lvl2pPr>
            <a:lvl3pPr indent="-317500" lvl="2" marL="1371600" rtl="0" algn="l">
              <a:spcBef>
                <a:spcPts val="1600"/>
              </a:spcBef>
              <a:spcAft>
                <a:spcPts val="0"/>
              </a:spcAft>
              <a:buClr>
                <a:srgbClr val="2D637F"/>
              </a:buClr>
              <a:buSzPts val="1400"/>
              <a:buChar char="■"/>
              <a:defRPr sz="1400">
                <a:solidFill>
                  <a:srgbClr val="2D637F"/>
                </a:solidFill>
              </a:defRPr>
            </a:lvl3pPr>
            <a:lvl4pPr indent="-317500" lvl="3" marL="1828800" rtl="0" algn="l">
              <a:spcBef>
                <a:spcPts val="1600"/>
              </a:spcBef>
              <a:spcAft>
                <a:spcPts val="0"/>
              </a:spcAft>
              <a:buClr>
                <a:srgbClr val="2D637F"/>
              </a:buClr>
              <a:buSzPts val="1400"/>
              <a:buChar char="●"/>
              <a:defRPr sz="1400">
                <a:solidFill>
                  <a:srgbClr val="2D637F"/>
                </a:solidFill>
              </a:defRPr>
            </a:lvl4pPr>
            <a:lvl5pPr indent="-317500" lvl="4" marL="2286000" rtl="0" algn="l">
              <a:spcBef>
                <a:spcPts val="1600"/>
              </a:spcBef>
              <a:spcAft>
                <a:spcPts val="0"/>
              </a:spcAft>
              <a:buClr>
                <a:srgbClr val="2D637F"/>
              </a:buClr>
              <a:buSzPts val="1400"/>
              <a:buChar char="○"/>
              <a:defRPr>
                <a:solidFill>
                  <a:srgbClr val="2D637F"/>
                </a:solidFill>
              </a:defRPr>
            </a:lvl5pPr>
            <a:lvl6pPr indent="-317500" lvl="5" marL="2743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/>
            </a:lvl6pPr>
            <a:lvl7pPr indent="-3175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/>
            </a:lvl7pPr>
            <a:lvl8pPr indent="-3175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/>
            </a:lvl8pPr>
            <a:lvl9pPr indent="-3175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 sz="1400"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3" name="Google Shape;63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4" name="Google Shape;74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 type="obj">
  <p:cSld name="OBJEC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10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  <a:defRPr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  <a:defRPr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  <a:defRPr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  <a:defRPr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  <a:defRPr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  <a:defRPr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  <a:defRPr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  <a:defRPr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  <a:defRPr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5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www.earthdata.nasa.gov/learn/find-data/near-real-time/firms/viirs-i-band-375-m-active-fire-data" TargetMode="External"/><Relationship Id="rId4" Type="http://schemas.openxmlformats.org/officeDocument/2006/relationships/hyperlink" Target="http://terrabrasilis.dpi.inpe.br/en/home-page/" TargetMode="External"/><Relationship Id="rId5" Type="http://schemas.openxmlformats.org/officeDocument/2006/relationships/hyperlink" Target="https://www.earthdata.nasa.gov/learn/find-data/near-real-time/firms/about-firms" TargetMode="External"/><Relationship Id="rId6" Type="http://schemas.openxmlformats.org/officeDocument/2006/relationships/hyperlink" Target="https://www.reuters.com/world/americas/causes-consequences-amazon-fires-deforestation-2022-08-10/" TargetMode="External"/><Relationship Id="rId7" Type="http://schemas.openxmlformats.org/officeDocument/2006/relationships/hyperlink" Target="https://news.mongabay.com/2020/08/can-we-predict-where-amazon-fires-will-occur-and-to-what-end/#:~:text=Amazon%20fires%20are%20currently%20predicted,months%20of%20July%20through%20September" TargetMode="External"/><Relationship Id="rId8" Type="http://schemas.openxmlformats.org/officeDocument/2006/relationships/hyperlink" Target="https://arxiv.org/pdf/1506.04214v1.pdf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cnr.ncsu.edu/news/2019/09/amazon-rainforest-fires-everything-you-need-to-know/" TargetMode="External"/><Relationship Id="rId4" Type="http://schemas.openxmlformats.org/officeDocument/2006/relationships/hyperlink" Target="https://www.reuters.com/business/cop/brazils-lula-put-climate-center-first-post-election-speech-abroad-2022-11-16/" TargetMode="External"/><Relationship Id="rId5" Type="http://schemas.openxmlformats.org/officeDocument/2006/relationships/hyperlink" Target="https://www.bbc.com/news/science-environment-63625698" TargetMode="External"/><Relationship Id="rId6" Type="http://schemas.openxmlformats.org/officeDocument/2006/relationships/hyperlink" Target="https://www.lemonde.fr/en/international/article/2022/11/16/cop27-lula-promises-to-protect-the-amazon_6004551_4.html" TargetMode="External"/><Relationship Id="rId7" Type="http://schemas.openxmlformats.org/officeDocument/2006/relationships/hyperlink" Target="https://www.ft.com/content/b0985574-3342-41ca-a27e-5db9d0459069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image.cnbcfm.com/api/v1/image/106092124-1566490026923brazilfiretuesday.jpg?v=1566491354" TargetMode="External"/><Relationship Id="rId4" Type="http://schemas.openxmlformats.org/officeDocument/2006/relationships/hyperlink" Target="https://lp-cms-production.imgix.net/image_browser/shutterstockRF_1288634608.jpg?auto=format&amp;fit=crop&amp;sharp=10&amp;vib=20&amp;ixlib=react-8.6.4&amp;w=850&amp;q=75&amp;dpr=1" TargetMode="External"/><Relationship Id="rId5" Type="http://schemas.openxmlformats.org/officeDocument/2006/relationships/hyperlink" Target="https://ichef.bbci.co.uk/news/976/cpsprodpb/1CC4/production/_115746370_mediaitem115692680.jpg" TargetMode="External"/><Relationship Id="rId6" Type="http://schemas.openxmlformats.org/officeDocument/2006/relationships/hyperlink" Target="https://ichef.bbci.co.uk/news/976/cpsprodpb/35E9/production/_119410831_untitled3.png" TargetMode="External"/><Relationship Id="rId7" Type="http://schemas.openxmlformats.org/officeDocument/2006/relationships/hyperlink" Target="https://miro.medium.com/max/808/1*-e1QGatrODWpJkEwqP4Jyg.png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img.i-scmp.com/cdn-cgi/image/fit=contain,width=1098,format=auto/sites/default/files/styles/1200x800/public/d8/images/methode/2020/05/09/8d0674dc-9198-11ea-a674-527cfdef49ee_image_hires_101728.jpg?itok=EmD1ViWa&amp;v=1588990661" TargetMode="External"/><Relationship Id="rId4" Type="http://schemas.openxmlformats.org/officeDocument/2006/relationships/hyperlink" Target="https://ca-times.brightspotcdn.com/dims4/default/18bac46/2147483647/strip/true/crop/2334x1610+0+0/resize/1200x828!/format/webp/quality/80/?url=https%3A%2F%2Fcalifornia-times-brightspot.s3.amazonaws.com%2Fc3%2F14%2Fbecef9834161962b5c22a3389564%2Fafp-getty-brazil-fire-deforestation-amazon2.JPG" TargetMode="External"/><Relationship Id="rId5" Type="http://schemas.openxmlformats.org/officeDocument/2006/relationships/hyperlink" Target="https://www.nasa.gov/sites/default/files/thumbnails/image/nasa-logo-web-rgb.png" TargetMode="External"/><Relationship Id="rId6" Type="http://schemas.openxmlformats.org/officeDocument/2006/relationships/hyperlink" Target="https://avatars.githubusercontent.com/u/38921410?s=280&amp;v=4" TargetMode="External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2.png"/><Relationship Id="rId8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19"/>
          <p:cNvPicPr preferRelativeResize="0"/>
          <p:nvPr/>
        </p:nvPicPr>
        <p:blipFill rotWithShape="1">
          <a:blip r:embed="rId3">
            <a:alphaModFix/>
          </a:blip>
          <a:srcRect b="0" l="0" r="17552" t="9090"/>
          <a:stretch/>
        </p:blipFill>
        <p:spPr>
          <a:xfrm>
            <a:off x="2642616" y="8"/>
            <a:ext cx="6501386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/>
          <p:nvPr/>
        </p:nvSpPr>
        <p:spPr>
          <a:xfrm>
            <a:off x="2" y="0"/>
            <a:ext cx="70044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3000">
                <a:srgbClr val="000000">
                  <a:alpha val="63921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9"/>
          <p:cNvSpPr txBox="1"/>
          <p:nvPr>
            <p:ph type="ctrTitle"/>
          </p:nvPr>
        </p:nvSpPr>
        <p:spPr>
          <a:xfrm>
            <a:off x="358486" y="841772"/>
            <a:ext cx="3017400" cy="24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" sz="3600"/>
              <a:t>Amazon Rainforest Fire Forecasting</a:t>
            </a:r>
            <a:endParaRPr/>
          </a:p>
        </p:txBody>
      </p:sp>
      <p:sp>
        <p:nvSpPr>
          <p:cNvPr id="92" name="Google Shape;92;p19"/>
          <p:cNvSpPr txBox="1"/>
          <p:nvPr>
            <p:ph idx="1" type="subTitle"/>
          </p:nvPr>
        </p:nvSpPr>
        <p:spPr>
          <a:xfrm>
            <a:off x="358485" y="3654692"/>
            <a:ext cx="30174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b="1" lang="en" sz="1500"/>
              <a:t>Team:</a:t>
            </a:r>
            <a:r>
              <a:rPr lang="en" sz="1500"/>
              <a:t> Steve Hewitt, Chang Liu, Fernando Roriz, and Jose Torres</a:t>
            </a:r>
            <a:endParaRPr sz="15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t/>
            </a:r>
            <a:endParaRPr sz="1500"/>
          </a:p>
        </p:txBody>
      </p:sp>
      <p:sp>
        <p:nvSpPr>
          <p:cNvPr id="93" name="Google Shape;93;p19"/>
          <p:cNvSpPr/>
          <p:nvPr/>
        </p:nvSpPr>
        <p:spPr>
          <a:xfrm rot="5400000">
            <a:off x="569938" y="260162"/>
            <a:ext cx="109800" cy="52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9"/>
          <p:cNvSpPr/>
          <p:nvPr/>
        </p:nvSpPr>
        <p:spPr>
          <a:xfrm>
            <a:off x="360772" y="3410190"/>
            <a:ext cx="2983200" cy="1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0" y="222325"/>
            <a:ext cx="4099200" cy="3144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 Clusters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Areas marked in red are fire clusters and are usually concentrated near major roads.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9200" y="653831"/>
            <a:ext cx="4740001" cy="383583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8"/>
          <p:cNvSpPr/>
          <p:nvPr/>
        </p:nvSpPr>
        <p:spPr>
          <a:xfrm>
            <a:off x="5064575" y="2980600"/>
            <a:ext cx="721800" cy="1211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lg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8"/>
          <p:cNvSpPr/>
          <p:nvPr/>
        </p:nvSpPr>
        <p:spPr>
          <a:xfrm>
            <a:off x="4243225" y="2785675"/>
            <a:ext cx="386700" cy="511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lg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8"/>
          <p:cNvSpPr/>
          <p:nvPr/>
        </p:nvSpPr>
        <p:spPr>
          <a:xfrm>
            <a:off x="5786375" y="2783475"/>
            <a:ext cx="500100" cy="607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lg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8"/>
          <p:cNvSpPr/>
          <p:nvPr/>
        </p:nvSpPr>
        <p:spPr>
          <a:xfrm>
            <a:off x="6865700" y="1811475"/>
            <a:ext cx="466500" cy="348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lg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1783" y="1811475"/>
            <a:ext cx="1668141" cy="255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000"/>
              </a:srgbClr>
            </a:outerShdw>
          </a:effectLst>
        </p:spPr>
      </p:pic>
      <p:sp>
        <p:nvSpPr>
          <p:cNvPr id="174" name="Google Shape;174;p28"/>
          <p:cNvSpPr/>
          <p:nvPr/>
        </p:nvSpPr>
        <p:spPr>
          <a:xfrm flipH="1">
            <a:off x="2769950" y="3544375"/>
            <a:ext cx="2250900" cy="18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0" y="222325"/>
            <a:ext cx="4929000" cy="3144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 Clusters 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largest fire cluster is closely related to the existence of a large highway and also a railroad 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783" y="1811475"/>
            <a:ext cx="1668141" cy="255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000"/>
              </a:srgbClr>
            </a:outerShdw>
          </a:effectLst>
        </p:spPr>
      </p:pic>
      <p:pic>
        <p:nvPicPr>
          <p:cNvPr id="181" name="Google Shape;18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8237" y="222325"/>
            <a:ext cx="2448776" cy="4285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p29"/>
          <p:cNvCxnSpPr/>
          <p:nvPr/>
        </p:nvCxnSpPr>
        <p:spPr>
          <a:xfrm flipH="1" rot="10800000">
            <a:off x="2825700" y="2668400"/>
            <a:ext cx="2274900" cy="636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3" name="Google Shape;183;p29"/>
          <p:cNvSpPr/>
          <p:nvPr/>
        </p:nvSpPr>
        <p:spPr>
          <a:xfrm>
            <a:off x="6305475" y="2246200"/>
            <a:ext cx="247500" cy="530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lg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0" y="222325"/>
            <a:ext cx="4099200" cy="4308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Deforestation and No</a:t>
            </a:r>
            <a:br>
              <a:rPr lang="en"/>
            </a:br>
            <a:r>
              <a:rPr lang="en"/>
              <a:t>      Fire Areas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There are areas where we can see shadows of deforestation, but almost no fires. 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Generally, these regions correspond to small areas of deforestation, where degradation occurs gradually.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9200" y="653831"/>
            <a:ext cx="4740001" cy="3835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0"/>
          <p:cNvSpPr/>
          <p:nvPr/>
        </p:nvSpPr>
        <p:spPr>
          <a:xfrm>
            <a:off x="4769650" y="1120275"/>
            <a:ext cx="1933800" cy="542700"/>
          </a:xfrm>
          <a:prstGeom prst="ellipse">
            <a:avLst/>
          </a:prstGeom>
          <a:noFill/>
          <a:ln cap="flat" cmpd="sng" w="19050">
            <a:solidFill>
              <a:srgbClr val="2D637F"/>
            </a:solidFill>
            <a:prstDash val="lg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0"/>
          <p:cNvSpPr/>
          <p:nvPr/>
        </p:nvSpPr>
        <p:spPr>
          <a:xfrm>
            <a:off x="4573100" y="2684150"/>
            <a:ext cx="466500" cy="511500"/>
          </a:xfrm>
          <a:prstGeom prst="ellipse">
            <a:avLst/>
          </a:prstGeom>
          <a:noFill/>
          <a:ln cap="flat" cmpd="sng" w="19050">
            <a:solidFill>
              <a:srgbClr val="2D637F"/>
            </a:solidFill>
            <a:prstDash val="lg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0"/>
          <p:cNvSpPr/>
          <p:nvPr/>
        </p:nvSpPr>
        <p:spPr>
          <a:xfrm>
            <a:off x="6739425" y="1299975"/>
            <a:ext cx="466500" cy="511500"/>
          </a:xfrm>
          <a:prstGeom prst="ellipse">
            <a:avLst/>
          </a:prstGeom>
          <a:noFill/>
          <a:ln cap="flat" cmpd="sng" w="19050">
            <a:solidFill>
              <a:srgbClr val="2D637F"/>
            </a:solidFill>
            <a:prstDash val="lg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3" name="Google Shape;193;p30"/>
          <p:cNvCxnSpPr/>
          <p:nvPr/>
        </p:nvCxnSpPr>
        <p:spPr>
          <a:xfrm flipH="1">
            <a:off x="3802448" y="1583498"/>
            <a:ext cx="1250400" cy="1401300"/>
          </a:xfrm>
          <a:prstGeom prst="straightConnector1">
            <a:avLst/>
          </a:prstGeom>
          <a:noFill/>
          <a:ln cap="flat" cmpd="sng" w="38100">
            <a:solidFill>
              <a:srgbClr val="2D637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4" name="Google Shape;19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475" y="3050125"/>
            <a:ext cx="3814250" cy="115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0" y="222325"/>
            <a:ext cx="4191300" cy="3310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Legal Protection Areas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/>
            </a:br>
            <a:endParaRPr sz="18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Legal protection areas are essential to maintain areas with almost no deforestation.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9200" y="653831"/>
            <a:ext cx="4740001" cy="383583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1"/>
          <p:cNvSpPr/>
          <p:nvPr/>
        </p:nvSpPr>
        <p:spPr>
          <a:xfrm>
            <a:off x="5102625" y="2175150"/>
            <a:ext cx="1880700" cy="875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274E1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025" y="2052475"/>
            <a:ext cx="3617151" cy="217897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1"/>
          <p:cNvSpPr/>
          <p:nvPr/>
        </p:nvSpPr>
        <p:spPr>
          <a:xfrm>
            <a:off x="3219300" y="2711900"/>
            <a:ext cx="444000" cy="371100"/>
          </a:xfrm>
          <a:prstGeom prst="ellipse">
            <a:avLst/>
          </a:prstGeom>
          <a:noFill/>
          <a:ln cap="flat" cmpd="sng" w="19050">
            <a:solidFill>
              <a:srgbClr val="274E1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1"/>
          <p:cNvSpPr/>
          <p:nvPr/>
        </p:nvSpPr>
        <p:spPr>
          <a:xfrm>
            <a:off x="2742050" y="2520850"/>
            <a:ext cx="444000" cy="371100"/>
          </a:xfrm>
          <a:prstGeom prst="ellipse">
            <a:avLst/>
          </a:prstGeom>
          <a:noFill/>
          <a:ln cap="flat" cmpd="sng" w="19050">
            <a:solidFill>
              <a:srgbClr val="274E1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1"/>
          <p:cNvSpPr/>
          <p:nvPr/>
        </p:nvSpPr>
        <p:spPr>
          <a:xfrm>
            <a:off x="2551000" y="2844975"/>
            <a:ext cx="444000" cy="371100"/>
          </a:xfrm>
          <a:prstGeom prst="ellipse">
            <a:avLst/>
          </a:prstGeom>
          <a:noFill/>
          <a:ln cap="flat" cmpd="sng" w="19050">
            <a:solidFill>
              <a:srgbClr val="274E1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1"/>
          <p:cNvSpPr/>
          <p:nvPr/>
        </p:nvSpPr>
        <p:spPr>
          <a:xfrm>
            <a:off x="2147350" y="2401000"/>
            <a:ext cx="444000" cy="371100"/>
          </a:xfrm>
          <a:prstGeom prst="ellipse">
            <a:avLst/>
          </a:prstGeom>
          <a:noFill/>
          <a:ln cap="flat" cmpd="sng" w="19050">
            <a:solidFill>
              <a:srgbClr val="274E1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1"/>
          <p:cNvSpPr/>
          <p:nvPr/>
        </p:nvSpPr>
        <p:spPr>
          <a:xfrm>
            <a:off x="2147350" y="2102775"/>
            <a:ext cx="444000" cy="371100"/>
          </a:xfrm>
          <a:prstGeom prst="ellipse">
            <a:avLst/>
          </a:prstGeom>
          <a:noFill/>
          <a:ln cap="flat" cmpd="sng" w="19050">
            <a:solidFill>
              <a:srgbClr val="274E1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1"/>
          <p:cNvSpPr/>
          <p:nvPr/>
        </p:nvSpPr>
        <p:spPr>
          <a:xfrm>
            <a:off x="2193450" y="2956400"/>
            <a:ext cx="444000" cy="371100"/>
          </a:xfrm>
          <a:prstGeom prst="ellipse">
            <a:avLst/>
          </a:prstGeom>
          <a:noFill/>
          <a:ln cap="flat" cmpd="sng" w="19050">
            <a:solidFill>
              <a:srgbClr val="274E1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1"/>
          <p:cNvSpPr/>
          <p:nvPr/>
        </p:nvSpPr>
        <p:spPr>
          <a:xfrm>
            <a:off x="2244750" y="3511800"/>
            <a:ext cx="444000" cy="371100"/>
          </a:xfrm>
          <a:prstGeom prst="ellipse">
            <a:avLst/>
          </a:prstGeom>
          <a:noFill/>
          <a:ln cap="flat" cmpd="sng" w="19050">
            <a:solidFill>
              <a:srgbClr val="274E1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1"/>
          <p:cNvSpPr/>
          <p:nvPr/>
        </p:nvSpPr>
        <p:spPr>
          <a:xfrm>
            <a:off x="1432250" y="2520850"/>
            <a:ext cx="444000" cy="371100"/>
          </a:xfrm>
          <a:prstGeom prst="ellipse">
            <a:avLst/>
          </a:prstGeom>
          <a:noFill/>
          <a:ln cap="flat" cmpd="sng" w="19050">
            <a:solidFill>
              <a:srgbClr val="274E1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1"/>
          <p:cNvSpPr/>
          <p:nvPr/>
        </p:nvSpPr>
        <p:spPr>
          <a:xfrm>
            <a:off x="1167600" y="2956413"/>
            <a:ext cx="444000" cy="371100"/>
          </a:xfrm>
          <a:prstGeom prst="ellipse">
            <a:avLst/>
          </a:prstGeom>
          <a:noFill/>
          <a:ln cap="flat" cmpd="sng" w="19050">
            <a:solidFill>
              <a:srgbClr val="274E1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1"/>
          <p:cNvSpPr/>
          <p:nvPr/>
        </p:nvSpPr>
        <p:spPr>
          <a:xfrm>
            <a:off x="853900" y="2891950"/>
            <a:ext cx="444000" cy="371100"/>
          </a:xfrm>
          <a:prstGeom prst="ellipse">
            <a:avLst/>
          </a:prstGeom>
          <a:noFill/>
          <a:ln cap="flat" cmpd="sng" w="19050">
            <a:solidFill>
              <a:srgbClr val="274E1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/>
          <p:nvPr/>
        </p:nvSpPr>
        <p:spPr>
          <a:xfrm>
            <a:off x="381475" y="2891950"/>
            <a:ext cx="444000" cy="371100"/>
          </a:xfrm>
          <a:prstGeom prst="ellipse">
            <a:avLst/>
          </a:prstGeom>
          <a:noFill/>
          <a:ln cap="flat" cmpd="sng" w="19050">
            <a:solidFill>
              <a:srgbClr val="274E1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1"/>
          <p:cNvSpPr/>
          <p:nvPr/>
        </p:nvSpPr>
        <p:spPr>
          <a:xfrm>
            <a:off x="1493950" y="3472450"/>
            <a:ext cx="444000" cy="371100"/>
          </a:xfrm>
          <a:prstGeom prst="ellipse">
            <a:avLst/>
          </a:prstGeom>
          <a:noFill/>
          <a:ln cap="flat" cmpd="sng" w="19050">
            <a:solidFill>
              <a:srgbClr val="274E1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1"/>
          <p:cNvSpPr/>
          <p:nvPr/>
        </p:nvSpPr>
        <p:spPr>
          <a:xfrm>
            <a:off x="1049950" y="3256225"/>
            <a:ext cx="444000" cy="371100"/>
          </a:xfrm>
          <a:prstGeom prst="ellipse">
            <a:avLst/>
          </a:prstGeom>
          <a:noFill/>
          <a:ln cap="flat" cmpd="sng" w="19050">
            <a:solidFill>
              <a:srgbClr val="274E1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1"/>
          <p:cNvSpPr/>
          <p:nvPr/>
        </p:nvSpPr>
        <p:spPr>
          <a:xfrm>
            <a:off x="1095500" y="3511800"/>
            <a:ext cx="444000" cy="371100"/>
          </a:xfrm>
          <a:prstGeom prst="ellipse">
            <a:avLst/>
          </a:prstGeom>
          <a:noFill/>
          <a:ln cap="flat" cmpd="sng" w="19050">
            <a:solidFill>
              <a:srgbClr val="274E1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1"/>
          <p:cNvSpPr/>
          <p:nvPr/>
        </p:nvSpPr>
        <p:spPr>
          <a:xfrm>
            <a:off x="788475" y="3627325"/>
            <a:ext cx="444000" cy="371100"/>
          </a:xfrm>
          <a:prstGeom prst="ellipse">
            <a:avLst/>
          </a:prstGeom>
          <a:noFill/>
          <a:ln cap="flat" cmpd="sng" w="19050">
            <a:solidFill>
              <a:srgbClr val="274E1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8" name="Google Shape;218;p31"/>
          <p:cNvCxnSpPr>
            <a:stCxn id="201" idx="1"/>
          </p:cNvCxnSpPr>
          <p:nvPr/>
        </p:nvCxnSpPr>
        <p:spPr>
          <a:xfrm flipH="1">
            <a:off x="3859725" y="2612700"/>
            <a:ext cx="1242900" cy="192000"/>
          </a:xfrm>
          <a:prstGeom prst="straightConnector1">
            <a:avLst/>
          </a:prstGeom>
          <a:noFill/>
          <a:ln cap="flat" cmpd="sng" w="38100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 aerial view of a deforested plot of the Amazon at the Bom Futuro National Forest in Porto Velho, Rondonia State, Brazil, September 3, 2015" id="224" name="Google Shape;224;p3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" y="8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2"/>
          <p:cNvSpPr/>
          <p:nvPr/>
        </p:nvSpPr>
        <p:spPr>
          <a:xfrm>
            <a:off x="0" y="321639"/>
            <a:ext cx="9144000" cy="552300"/>
          </a:xfrm>
          <a:prstGeom prst="rect">
            <a:avLst/>
          </a:prstGeom>
          <a:solidFill>
            <a:schemeClr val="lt1">
              <a:alpha val="9294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2"/>
          <p:cNvSpPr txBox="1"/>
          <p:nvPr>
            <p:ph type="title"/>
          </p:nvPr>
        </p:nvSpPr>
        <p:spPr>
          <a:xfrm>
            <a:off x="392906" y="319463"/>
            <a:ext cx="84084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alibri"/>
              <a:buNone/>
            </a:pPr>
            <a:r>
              <a:rPr lang="en" sz="2700">
                <a:solidFill>
                  <a:srgbClr val="262626"/>
                </a:solidFill>
              </a:rPr>
              <a:t>Datasets</a:t>
            </a:r>
            <a:endParaRPr/>
          </a:p>
        </p:txBody>
      </p:sp>
      <p:cxnSp>
        <p:nvCxnSpPr>
          <p:cNvPr id="227" name="Google Shape;227;p32"/>
          <p:cNvCxnSpPr/>
          <p:nvPr/>
        </p:nvCxnSpPr>
        <p:spPr>
          <a:xfrm>
            <a:off x="0" y="263020"/>
            <a:ext cx="9144000" cy="0"/>
          </a:xfrm>
          <a:prstGeom prst="straightConnector1">
            <a:avLst/>
          </a:prstGeom>
          <a:noFill/>
          <a:ln cap="flat" cmpd="sng" w="41275">
            <a:solidFill>
              <a:schemeClr val="lt1">
                <a:alpha val="8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8" name="Google Shape;228;p32"/>
          <p:cNvCxnSpPr/>
          <p:nvPr/>
        </p:nvCxnSpPr>
        <p:spPr>
          <a:xfrm>
            <a:off x="0" y="932672"/>
            <a:ext cx="9144000" cy="0"/>
          </a:xfrm>
          <a:prstGeom prst="straightConnector1">
            <a:avLst/>
          </a:prstGeom>
          <a:noFill/>
          <a:ln cap="flat" cmpd="sng" w="41275">
            <a:solidFill>
              <a:schemeClr val="lt1">
                <a:alpha val="8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/>
          <p:nvPr>
            <p:ph type="title"/>
          </p:nvPr>
        </p:nvSpPr>
        <p:spPr>
          <a:xfrm>
            <a:off x="311700" y="445025"/>
            <a:ext cx="59802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 Used</a:t>
            </a:r>
            <a:endParaRPr/>
          </a:p>
        </p:txBody>
      </p:sp>
      <p:sp>
        <p:nvSpPr>
          <p:cNvPr id="234" name="Google Shape;234;p33"/>
          <p:cNvSpPr txBox="1"/>
          <p:nvPr>
            <p:ph idx="1" type="body"/>
          </p:nvPr>
        </p:nvSpPr>
        <p:spPr>
          <a:xfrm>
            <a:off x="311700" y="1152475"/>
            <a:ext cx="598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Same datasets used for both models/questions.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Wildfire data: NASA Earth VIIRS (Visible Infrared Imaging Radiometer Suite) active fire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Deforestation data: Terrabrasilis Deforestation data and shapefiles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1900" y="1152475"/>
            <a:ext cx="2743200" cy="15498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6" name="Google Shape;236;p33"/>
          <p:cNvPicPr preferRelativeResize="0"/>
          <p:nvPr/>
        </p:nvPicPr>
        <p:blipFill rotWithShape="1">
          <a:blip r:embed="rId4">
            <a:alphaModFix/>
          </a:blip>
          <a:srcRect b="24362" l="0" r="0" t="0"/>
          <a:stretch/>
        </p:blipFill>
        <p:spPr>
          <a:xfrm>
            <a:off x="6291900" y="2828544"/>
            <a:ext cx="2743200" cy="15546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/>
          <p:nvPr>
            <p:ph type="title"/>
          </p:nvPr>
        </p:nvSpPr>
        <p:spPr>
          <a:xfrm>
            <a:off x="311700" y="445025"/>
            <a:ext cx="85206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NASA Earth VIIRS Data</a:t>
            </a:r>
            <a:endParaRPr/>
          </a:p>
        </p:txBody>
      </p:sp>
      <p:sp>
        <p:nvSpPr>
          <p:cNvPr id="242" name="Google Shape;242;p34"/>
          <p:cNvSpPr txBox="1"/>
          <p:nvPr>
            <p:ph idx="1" type="body"/>
          </p:nvPr>
        </p:nvSpPr>
        <p:spPr>
          <a:xfrm>
            <a:off x="311700" y="1152144"/>
            <a:ext cx="59835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Thermal anomalies / active fire data.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Captured from VIIRS sensor from Suomi National Polar-orbiting Partnership (Suomi NPP) and NOAA-20 satellites.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Complements Moderate Resolution Imaging Spectroradiometer (MODIS) fire detection.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Provides a greater response over fires of relatively small areas.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Also has improved nighttime performance.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34"/>
          <p:cNvPicPr preferRelativeResize="0"/>
          <p:nvPr/>
        </p:nvPicPr>
        <p:blipFill rotWithShape="1">
          <a:blip r:embed="rId3">
            <a:alphaModFix/>
          </a:blip>
          <a:srcRect b="0" l="24878" r="24943" t="0"/>
          <a:stretch/>
        </p:blipFill>
        <p:spPr>
          <a:xfrm>
            <a:off x="6295200" y="1039275"/>
            <a:ext cx="2848799" cy="2838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 txBox="1"/>
          <p:nvPr>
            <p:ph type="title"/>
          </p:nvPr>
        </p:nvSpPr>
        <p:spPr>
          <a:xfrm>
            <a:off x="311700" y="445025"/>
            <a:ext cx="85206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TerraBrasilis Deforestation Data</a:t>
            </a:r>
            <a:endParaRPr/>
          </a:p>
        </p:txBody>
      </p:sp>
      <p:sp>
        <p:nvSpPr>
          <p:cNvPr id="249" name="Google Shape;249;p35"/>
          <p:cNvSpPr txBox="1"/>
          <p:nvPr>
            <p:ph idx="1" type="body"/>
          </p:nvPr>
        </p:nvSpPr>
        <p:spPr>
          <a:xfrm>
            <a:off x="311700" y="1152144"/>
            <a:ext cx="598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Data on deforested areas in Brazil in time series.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Key features include lon, lat, state, date, polygon shape, satellite, deforestation classification, etc..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Goal is to see how many forest fire instances took place in deforestation areas based on geolocation information.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1901" y="1145700"/>
            <a:ext cx="2852100" cy="285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12111"/>
          <a:stretch/>
        </p:blipFill>
        <p:spPr>
          <a:xfrm>
            <a:off x="15" y="8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6"/>
          <p:cNvSpPr/>
          <p:nvPr/>
        </p:nvSpPr>
        <p:spPr>
          <a:xfrm>
            <a:off x="0" y="321639"/>
            <a:ext cx="9144000" cy="552300"/>
          </a:xfrm>
          <a:prstGeom prst="rect">
            <a:avLst/>
          </a:prstGeom>
          <a:solidFill>
            <a:schemeClr val="lt1">
              <a:alpha val="9294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36"/>
          <p:cNvSpPr txBox="1"/>
          <p:nvPr>
            <p:ph type="title"/>
          </p:nvPr>
        </p:nvSpPr>
        <p:spPr>
          <a:xfrm>
            <a:off x="392906" y="319463"/>
            <a:ext cx="84084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alibri"/>
              <a:buNone/>
            </a:pPr>
            <a:r>
              <a:rPr lang="en" sz="2700">
                <a:solidFill>
                  <a:srgbClr val="262626"/>
                </a:solidFill>
              </a:rPr>
              <a:t>Forecasting </a:t>
            </a:r>
            <a:r>
              <a:rPr lang="en" sz="2700">
                <a:solidFill>
                  <a:srgbClr val="262626"/>
                </a:solidFill>
              </a:rPr>
              <a:t>Data Pipeline</a:t>
            </a:r>
            <a:endParaRPr/>
          </a:p>
        </p:txBody>
      </p:sp>
      <p:cxnSp>
        <p:nvCxnSpPr>
          <p:cNvPr id="259" name="Google Shape;259;p36"/>
          <p:cNvCxnSpPr/>
          <p:nvPr/>
        </p:nvCxnSpPr>
        <p:spPr>
          <a:xfrm>
            <a:off x="0" y="263020"/>
            <a:ext cx="9144000" cy="0"/>
          </a:xfrm>
          <a:prstGeom prst="straightConnector1">
            <a:avLst/>
          </a:prstGeom>
          <a:noFill/>
          <a:ln cap="flat" cmpd="sng" w="41275">
            <a:solidFill>
              <a:schemeClr val="lt1">
                <a:alpha val="8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0" name="Google Shape;260;p36"/>
          <p:cNvCxnSpPr/>
          <p:nvPr/>
        </p:nvCxnSpPr>
        <p:spPr>
          <a:xfrm>
            <a:off x="0" y="932672"/>
            <a:ext cx="9144000" cy="0"/>
          </a:xfrm>
          <a:prstGeom prst="straightConnector1">
            <a:avLst/>
          </a:prstGeom>
          <a:noFill/>
          <a:ln cap="flat" cmpd="sng" w="41275">
            <a:solidFill>
              <a:schemeClr val="lt1">
                <a:alpha val="8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1" name="Google Shape;261;p36"/>
          <p:cNvSpPr/>
          <p:nvPr/>
        </p:nvSpPr>
        <p:spPr>
          <a:xfrm>
            <a:off x="2083650" y="2063850"/>
            <a:ext cx="4976700" cy="101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C28220"/>
                </a:solidFill>
                <a:latin typeface="Open Sans"/>
                <a:ea typeface="Open Sans"/>
                <a:cs typeface="Open Sans"/>
                <a:sym typeface="Open Sans"/>
              </a:rPr>
              <a:t>Question 2:</a:t>
            </a:r>
            <a:b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“Once a fire begins anywhere in the rainforest,</a:t>
            </a:r>
            <a:endParaRPr i="1"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can we predict how it will spread?”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/>
          <p:nvPr>
            <p:ph type="title"/>
          </p:nvPr>
        </p:nvSpPr>
        <p:spPr>
          <a:xfrm>
            <a:off x="311700" y="445025"/>
            <a:ext cx="85206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Targeted Data Filtering</a:t>
            </a:r>
            <a:endParaRPr/>
          </a:p>
        </p:txBody>
      </p:sp>
      <p:pic>
        <p:nvPicPr>
          <p:cNvPr id="267" name="Google Shape;26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99050"/>
            <a:ext cx="3172148" cy="3134224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7"/>
          <p:cNvSpPr txBox="1"/>
          <p:nvPr/>
        </p:nvSpPr>
        <p:spPr>
          <a:xfrm>
            <a:off x="1559500" y="1731200"/>
            <a:ext cx="81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Pará</a:t>
            </a:r>
            <a:endParaRPr b="1"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9" name="Google Shape;269;p37"/>
          <p:cNvSpPr txBox="1"/>
          <p:nvPr/>
        </p:nvSpPr>
        <p:spPr>
          <a:xfrm>
            <a:off x="2504988" y="1099050"/>
            <a:ext cx="97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Location</a:t>
            </a:r>
            <a:br>
              <a:rPr lang="en"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Filtering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0" name="Google Shape;27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5398" y="1104138"/>
            <a:ext cx="5236895" cy="31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12111"/>
          <a:stretch/>
        </p:blipFill>
        <p:spPr>
          <a:xfrm>
            <a:off x="15" y="8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/>
          <p:nvPr/>
        </p:nvSpPr>
        <p:spPr>
          <a:xfrm>
            <a:off x="0" y="321639"/>
            <a:ext cx="9144000" cy="552300"/>
          </a:xfrm>
          <a:prstGeom prst="rect">
            <a:avLst/>
          </a:prstGeom>
          <a:solidFill>
            <a:schemeClr val="lt1">
              <a:alpha val="9294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0"/>
          <p:cNvSpPr txBox="1"/>
          <p:nvPr>
            <p:ph type="title"/>
          </p:nvPr>
        </p:nvSpPr>
        <p:spPr>
          <a:xfrm>
            <a:off x="392906" y="319463"/>
            <a:ext cx="84084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alibri"/>
              <a:buNone/>
            </a:pPr>
            <a:r>
              <a:rPr lang="en" sz="2700">
                <a:solidFill>
                  <a:srgbClr val="262626"/>
                </a:solidFill>
              </a:rPr>
              <a:t>Motivation</a:t>
            </a:r>
            <a:endParaRPr/>
          </a:p>
        </p:txBody>
      </p:sp>
      <p:cxnSp>
        <p:nvCxnSpPr>
          <p:cNvPr id="103" name="Google Shape;103;p20"/>
          <p:cNvCxnSpPr/>
          <p:nvPr/>
        </p:nvCxnSpPr>
        <p:spPr>
          <a:xfrm>
            <a:off x="0" y="263020"/>
            <a:ext cx="9144000" cy="0"/>
          </a:xfrm>
          <a:prstGeom prst="straightConnector1">
            <a:avLst/>
          </a:prstGeom>
          <a:noFill/>
          <a:ln cap="flat" cmpd="sng" w="41275">
            <a:solidFill>
              <a:schemeClr val="lt1">
                <a:alpha val="8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0" y="932672"/>
            <a:ext cx="9144000" cy="0"/>
          </a:xfrm>
          <a:prstGeom prst="straightConnector1">
            <a:avLst/>
          </a:prstGeom>
          <a:noFill/>
          <a:ln cap="flat" cmpd="sng" w="41275">
            <a:solidFill>
              <a:schemeClr val="lt1">
                <a:alpha val="8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/>
          <p:nvPr>
            <p:ph type="title"/>
          </p:nvPr>
        </p:nvSpPr>
        <p:spPr>
          <a:xfrm>
            <a:off x="311700" y="445025"/>
            <a:ext cx="85206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 Data Resampling and Transformations</a:t>
            </a:r>
            <a:endParaRPr/>
          </a:p>
        </p:txBody>
      </p:sp>
      <p:pic>
        <p:nvPicPr>
          <p:cNvPr id="276" name="Google Shape;2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14125"/>
            <a:ext cx="2609850" cy="15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0800" y="1041275"/>
            <a:ext cx="1358557" cy="1358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1023" y="1890525"/>
            <a:ext cx="1362455" cy="136245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8"/>
          <p:cNvSpPr/>
          <p:nvPr/>
        </p:nvSpPr>
        <p:spPr>
          <a:xfrm>
            <a:off x="6285438" y="2227488"/>
            <a:ext cx="688500" cy="688500"/>
          </a:xfrm>
          <a:prstGeom prst="mathPlus">
            <a:avLst>
              <a:gd fmla="val 23520" name="adj1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8"/>
          <p:cNvSpPr/>
          <p:nvPr/>
        </p:nvSpPr>
        <p:spPr>
          <a:xfrm>
            <a:off x="2825700" y="2282025"/>
            <a:ext cx="627900" cy="37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8"/>
          <p:cNvSpPr txBox="1"/>
          <p:nvPr/>
        </p:nvSpPr>
        <p:spPr>
          <a:xfrm>
            <a:off x="152400" y="3190325"/>
            <a:ext cx="2559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Starting centroid pixel is sampled from VIIRS tabular data for each example.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2" name="Google Shape;282;p38"/>
          <p:cNvSpPr txBox="1"/>
          <p:nvPr/>
        </p:nvSpPr>
        <p:spPr>
          <a:xfrm>
            <a:off x="2762250" y="3805925"/>
            <a:ext cx="441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10 Daily Fire Grids</a:t>
            </a:r>
            <a:b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Aligned, Resampled, &amp; Stacked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3" name="Google Shape;283;p38"/>
          <p:cNvSpPr txBox="1"/>
          <p:nvPr/>
        </p:nvSpPr>
        <p:spPr>
          <a:xfrm>
            <a:off x="6848250" y="3433150"/>
            <a:ext cx="22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 Day Target Fire Grid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4" name="Google Shape;284;p38"/>
          <p:cNvSpPr txBox="1"/>
          <p:nvPr/>
        </p:nvSpPr>
        <p:spPr>
          <a:xfrm>
            <a:off x="5381250" y="1110225"/>
            <a:ext cx="353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Grid Size: 32x32 px, covering 12x12 km</a:t>
            </a:r>
            <a:endParaRPr i="1">
              <a:solidFill>
                <a:schemeClr val="dk2"/>
              </a:solidFill>
            </a:endParaRPr>
          </a:p>
        </p:txBody>
      </p:sp>
      <p:pic>
        <p:nvPicPr>
          <p:cNvPr id="285" name="Google Shape;28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3200" y="1193675"/>
            <a:ext cx="1358557" cy="1358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5600" y="1346075"/>
            <a:ext cx="1358557" cy="1358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8000" y="1498475"/>
            <a:ext cx="1358557" cy="1358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0400" y="1650875"/>
            <a:ext cx="1358557" cy="1358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2800" y="1803275"/>
            <a:ext cx="1358557" cy="1358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5200" y="1955675"/>
            <a:ext cx="1358557" cy="1358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00" y="2108075"/>
            <a:ext cx="1358557" cy="1358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000" y="2260475"/>
            <a:ext cx="1358557" cy="1358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00" y="2412875"/>
            <a:ext cx="1358557" cy="1358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9"/>
          <p:cNvSpPr txBox="1"/>
          <p:nvPr>
            <p:ph type="title"/>
          </p:nvPr>
        </p:nvSpPr>
        <p:spPr>
          <a:xfrm>
            <a:off x="311700" y="445025"/>
            <a:ext cx="85206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Deforestation Resampling and Transformations</a:t>
            </a:r>
            <a:endParaRPr/>
          </a:p>
        </p:txBody>
      </p:sp>
      <p:sp>
        <p:nvSpPr>
          <p:cNvPr id="299" name="Google Shape;299;p39"/>
          <p:cNvSpPr/>
          <p:nvPr/>
        </p:nvSpPr>
        <p:spPr>
          <a:xfrm>
            <a:off x="4993250" y="2194275"/>
            <a:ext cx="627900" cy="37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9"/>
          <p:cNvSpPr txBox="1"/>
          <p:nvPr/>
        </p:nvSpPr>
        <p:spPr>
          <a:xfrm>
            <a:off x="311700" y="3181350"/>
            <a:ext cx="354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Tabular Deforestation Data w/ Geo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1" name="Google Shape;301;p39"/>
          <p:cNvSpPr txBox="1"/>
          <p:nvPr/>
        </p:nvSpPr>
        <p:spPr>
          <a:xfrm>
            <a:off x="4054200" y="3459375"/>
            <a:ext cx="264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Grid of Deforestation Prior to Fire (Stacked 10x)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2" name="Google Shape;30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642088"/>
            <a:ext cx="4524375" cy="1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6000" y="1169713"/>
            <a:ext cx="1362455" cy="1362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8400" y="1322113"/>
            <a:ext cx="1362455" cy="1362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0800" y="1474513"/>
            <a:ext cx="1362455" cy="1362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3200" y="1626913"/>
            <a:ext cx="1362455" cy="1362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5600" y="1779313"/>
            <a:ext cx="1362455" cy="1362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8000" y="1931713"/>
            <a:ext cx="1362455" cy="1362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0400" y="2084113"/>
            <a:ext cx="1362455" cy="1362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2800" y="2236513"/>
            <a:ext cx="1362455" cy="1362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5200" y="2388913"/>
            <a:ext cx="1362455" cy="1362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7600" y="2541313"/>
            <a:ext cx="1362455" cy="1362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900" y="1542025"/>
            <a:ext cx="1358557" cy="1358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00" y="1694425"/>
            <a:ext cx="1358557" cy="1358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700" y="1846825"/>
            <a:ext cx="1358557" cy="1358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100" y="1999225"/>
            <a:ext cx="1358557" cy="1358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500" y="2151625"/>
            <a:ext cx="1358557" cy="1358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900" y="2304025"/>
            <a:ext cx="1358557" cy="1358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300" y="2456425"/>
            <a:ext cx="1358557" cy="1358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700" y="2608825"/>
            <a:ext cx="1358557" cy="1358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100" y="2761225"/>
            <a:ext cx="1358557" cy="1358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500" y="2913625"/>
            <a:ext cx="1358557" cy="1358557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0"/>
          <p:cNvSpPr txBox="1"/>
          <p:nvPr>
            <p:ph type="title"/>
          </p:nvPr>
        </p:nvSpPr>
        <p:spPr>
          <a:xfrm>
            <a:off x="310900" y="1120175"/>
            <a:ext cx="5831400" cy="421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2"/>
                </a:solidFill>
              </a:rPr>
              <a:t>Given Video-Like Input:</a:t>
            </a:r>
            <a:endParaRPr i="1" sz="1800">
              <a:solidFill>
                <a:schemeClr val="dk2"/>
              </a:solidFill>
            </a:endParaRPr>
          </a:p>
        </p:txBody>
      </p:sp>
      <p:pic>
        <p:nvPicPr>
          <p:cNvPr id="328" name="Google Shape;32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8300" y="1541963"/>
            <a:ext cx="1362455" cy="1362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0700" y="1694363"/>
            <a:ext cx="1362455" cy="1362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3100" y="1846763"/>
            <a:ext cx="1362455" cy="1362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5500" y="1999163"/>
            <a:ext cx="1362455" cy="1362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7900" y="2151563"/>
            <a:ext cx="1362455" cy="1362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0300" y="2303963"/>
            <a:ext cx="1362455" cy="1362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2700" y="2456363"/>
            <a:ext cx="1362455" cy="1362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5100" y="2608763"/>
            <a:ext cx="1362455" cy="1362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7500" y="2761163"/>
            <a:ext cx="1362455" cy="1362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9900" y="2913563"/>
            <a:ext cx="1362455" cy="136245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0"/>
          <p:cNvSpPr/>
          <p:nvPr/>
        </p:nvSpPr>
        <p:spPr>
          <a:xfrm>
            <a:off x="2687138" y="2072713"/>
            <a:ext cx="688500" cy="688500"/>
          </a:xfrm>
          <a:prstGeom prst="mathPlus">
            <a:avLst>
              <a:gd fmla="val 23520" name="adj1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9" name="Google Shape;339;p40"/>
          <p:cNvCxnSpPr/>
          <p:nvPr/>
        </p:nvCxnSpPr>
        <p:spPr>
          <a:xfrm>
            <a:off x="6395300" y="121625"/>
            <a:ext cx="0" cy="447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0" name="Google Shape;340;p40"/>
          <p:cNvSpPr txBox="1"/>
          <p:nvPr>
            <p:ph type="title"/>
          </p:nvPr>
        </p:nvSpPr>
        <p:spPr>
          <a:xfrm>
            <a:off x="6395300" y="1120175"/>
            <a:ext cx="2748600" cy="421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en" sz="1800">
                <a:solidFill>
                  <a:schemeClr val="dk2"/>
                </a:solidFill>
              </a:rPr>
              <a:t>Predict Next Day’s Fires:</a:t>
            </a:r>
            <a:endParaRPr i="1" sz="1800">
              <a:solidFill>
                <a:schemeClr val="dk2"/>
              </a:solidFill>
            </a:endParaRPr>
          </a:p>
        </p:txBody>
      </p:sp>
      <p:sp>
        <p:nvSpPr>
          <p:cNvPr id="341" name="Google Shape;341;p40"/>
          <p:cNvSpPr txBox="1"/>
          <p:nvPr/>
        </p:nvSpPr>
        <p:spPr>
          <a:xfrm>
            <a:off x="152500" y="3662625"/>
            <a:ext cx="107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10 Daily Fire Grids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2" name="Google Shape;342;p40"/>
          <p:cNvSpPr txBox="1"/>
          <p:nvPr/>
        </p:nvSpPr>
        <p:spPr>
          <a:xfrm>
            <a:off x="3041050" y="3666425"/>
            <a:ext cx="132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Deforestation Grid Stacked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3" name="Google Shape;34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8373" y="1890525"/>
            <a:ext cx="1362455" cy="136245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0"/>
          <p:cNvSpPr txBox="1"/>
          <p:nvPr/>
        </p:nvSpPr>
        <p:spPr>
          <a:xfrm>
            <a:off x="6665600" y="3454625"/>
            <a:ext cx="22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 Day Target Fire Grid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5" name="Google Shape;345;p40"/>
          <p:cNvSpPr txBox="1"/>
          <p:nvPr>
            <p:ph type="title"/>
          </p:nvPr>
        </p:nvSpPr>
        <p:spPr>
          <a:xfrm>
            <a:off x="311700" y="445025"/>
            <a:ext cx="8520600" cy="52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Task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forestation" id="351" name="Google Shape;351;p4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" y="8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1"/>
          <p:cNvSpPr/>
          <p:nvPr/>
        </p:nvSpPr>
        <p:spPr>
          <a:xfrm>
            <a:off x="0" y="321639"/>
            <a:ext cx="9144000" cy="552300"/>
          </a:xfrm>
          <a:prstGeom prst="rect">
            <a:avLst/>
          </a:prstGeom>
          <a:solidFill>
            <a:schemeClr val="lt1">
              <a:alpha val="9294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41"/>
          <p:cNvSpPr txBox="1"/>
          <p:nvPr>
            <p:ph type="title"/>
          </p:nvPr>
        </p:nvSpPr>
        <p:spPr>
          <a:xfrm>
            <a:off x="392906" y="319463"/>
            <a:ext cx="84084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alibri"/>
              <a:buNone/>
            </a:pPr>
            <a:r>
              <a:rPr lang="en" sz="2700">
                <a:solidFill>
                  <a:srgbClr val="262626"/>
                </a:solidFill>
              </a:rPr>
              <a:t>Forecasting </a:t>
            </a:r>
            <a:r>
              <a:rPr lang="en" sz="2700">
                <a:solidFill>
                  <a:srgbClr val="262626"/>
                </a:solidFill>
              </a:rPr>
              <a:t>Model and Metrics</a:t>
            </a:r>
            <a:endParaRPr sz="2700">
              <a:solidFill>
                <a:srgbClr val="262626"/>
              </a:solidFill>
            </a:endParaRPr>
          </a:p>
        </p:txBody>
      </p:sp>
      <p:cxnSp>
        <p:nvCxnSpPr>
          <p:cNvPr id="354" name="Google Shape;354;p41"/>
          <p:cNvCxnSpPr/>
          <p:nvPr/>
        </p:nvCxnSpPr>
        <p:spPr>
          <a:xfrm>
            <a:off x="0" y="263020"/>
            <a:ext cx="9144000" cy="0"/>
          </a:xfrm>
          <a:prstGeom prst="straightConnector1">
            <a:avLst/>
          </a:prstGeom>
          <a:noFill/>
          <a:ln cap="flat" cmpd="sng" w="41275">
            <a:solidFill>
              <a:schemeClr val="lt1">
                <a:alpha val="8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5" name="Google Shape;355;p41"/>
          <p:cNvCxnSpPr/>
          <p:nvPr/>
        </p:nvCxnSpPr>
        <p:spPr>
          <a:xfrm>
            <a:off x="0" y="932672"/>
            <a:ext cx="9144000" cy="0"/>
          </a:xfrm>
          <a:prstGeom prst="straightConnector1">
            <a:avLst/>
          </a:prstGeom>
          <a:noFill/>
          <a:ln cap="flat" cmpd="sng" w="41275">
            <a:solidFill>
              <a:schemeClr val="lt1">
                <a:alpha val="8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2"/>
          <p:cNvSpPr txBox="1"/>
          <p:nvPr>
            <p:ph type="title"/>
          </p:nvPr>
        </p:nvSpPr>
        <p:spPr>
          <a:xfrm>
            <a:off x="311700" y="445025"/>
            <a:ext cx="85206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Forecasting Models</a:t>
            </a:r>
            <a:endParaRPr/>
          </a:p>
        </p:txBody>
      </p:sp>
      <p:sp>
        <p:nvSpPr>
          <p:cNvPr id="361" name="Google Shape;361;p4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28220"/>
                </a:solidFill>
              </a:rPr>
              <a:t>Input:</a:t>
            </a:r>
            <a:r>
              <a:rPr lang="en" sz="1600"/>
              <a:t> Video @ 1 frame per day.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28220"/>
                </a:solidFill>
              </a:rPr>
              <a:t>Output:</a:t>
            </a:r>
            <a:r>
              <a:rPr lang="en" sz="1600"/>
              <a:t> Next day prediction.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Built by chaining together multiple Convolutional LSTMs.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ConvLSTM layers </a:t>
            </a:r>
            <a:r>
              <a:rPr lang="en" sz="1600"/>
              <a:t>combine recurrent connection of an LSTM with convolutional kernel of a CNN.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Final model used transfer learning approach and a simplified shape.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62" name="Google Shape;362;p42"/>
          <p:cNvSpPr/>
          <p:nvPr/>
        </p:nvSpPr>
        <p:spPr>
          <a:xfrm>
            <a:off x="6853250" y="445024"/>
            <a:ext cx="1545300" cy="577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8575">
            <a:solidFill>
              <a:srgbClr val="C282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Input</a:t>
            </a:r>
            <a:endParaRPr b="1"/>
          </a:p>
        </p:txBody>
      </p:sp>
      <p:sp>
        <p:nvSpPr>
          <p:cNvPr id="363" name="Google Shape;363;p42"/>
          <p:cNvSpPr/>
          <p:nvPr/>
        </p:nvSpPr>
        <p:spPr>
          <a:xfrm>
            <a:off x="6853250" y="1331659"/>
            <a:ext cx="1545300" cy="577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8575">
            <a:solidFill>
              <a:srgbClr val="C282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5x5 ConvLSTM</a:t>
            </a:r>
            <a:endParaRPr b="1"/>
          </a:p>
        </p:txBody>
      </p:sp>
      <p:sp>
        <p:nvSpPr>
          <p:cNvPr id="364" name="Google Shape;364;p42"/>
          <p:cNvSpPr/>
          <p:nvPr/>
        </p:nvSpPr>
        <p:spPr>
          <a:xfrm>
            <a:off x="6853250" y="2218293"/>
            <a:ext cx="1545300" cy="577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8575">
            <a:solidFill>
              <a:srgbClr val="C282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3x3 ConvLSTM</a:t>
            </a:r>
            <a:endParaRPr b="1"/>
          </a:p>
        </p:txBody>
      </p:sp>
      <p:sp>
        <p:nvSpPr>
          <p:cNvPr id="365" name="Google Shape;365;p42"/>
          <p:cNvSpPr/>
          <p:nvPr/>
        </p:nvSpPr>
        <p:spPr>
          <a:xfrm>
            <a:off x="6853250" y="3104928"/>
            <a:ext cx="1545300" cy="577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8575">
            <a:solidFill>
              <a:srgbClr val="C282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1x1 ConvLSTM</a:t>
            </a:r>
            <a:endParaRPr b="1"/>
          </a:p>
        </p:txBody>
      </p:sp>
      <p:sp>
        <p:nvSpPr>
          <p:cNvPr id="366" name="Google Shape;366;p42"/>
          <p:cNvSpPr/>
          <p:nvPr/>
        </p:nvSpPr>
        <p:spPr>
          <a:xfrm>
            <a:off x="6853250" y="3991562"/>
            <a:ext cx="1545300" cy="577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8575">
            <a:solidFill>
              <a:srgbClr val="C282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1x1 Conv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Output</a:t>
            </a:r>
            <a:endParaRPr b="1"/>
          </a:p>
        </p:txBody>
      </p:sp>
      <p:sp>
        <p:nvSpPr>
          <p:cNvPr id="367" name="Google Shape;367;p42"/>
          <p:cNvSpPr/>
          <p:nvPr/>
        </p:nvSpPr>
        <p:spPr>
          <a:xfrm>
            <a:off x="4809775" y="445024"/>
            <a:ext cx="1545300" cy="577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8575">
            <a:solidFill>
              <a:srgbClr val="C282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Input</a:t>
            </a:r>
            <a:endParaRPr b="1"/>
          </a:p>
        </p:txBody>
      </p:sp>
      <p:sp>
        <p:nvSpPr>
          <p:cNvPr id="368" name="Google Shape;368;p42"/>
          <p:cNvSpPr/>
          <p:nvPr/>
        </p:nvSpPr>
        <p:spPr>
          <a:xfrm>
            <a:off x="4809775" y="1154332"/>
            <a:ext cx="1545300" cy="577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8575">
            <a:solidFill>
              <a:srgbClr val="C282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5x5 ConvLSTM</a:t>
            </a:r>
            <a:br>
              <a:rPr b="1" lang="en"/>
            </a:br>
            <a:r>
              <a:rPr b="1" lang="en"/>
              <a:t>+ Batch Norm</a:t>
            </a:r>
            <a:endParaRPr b="1"/>
          </a:p>
        </p:txBody>
      </p:sp>
      <p:sp>
        <p:nvSpPr>
          <p:cNvPr id="369" name="Google Shape;369;p42"/>
          <p:cNvSpPr/>
          <p:nvPr/>
        </p:nvSpPr>
        <p:spPr>
          <a:xfrm>
            <a:off x="4809775" y="1863639"/>
            <a:ext cx="1545300" cy="577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8575">
            <a:solidFill>
              <a:srgbClr val="C282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3x3 ConvLSTM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+ Batch Norm</a:t>
            </a:r>
            <a:endParaRPr b="1"/>
          </a:p>
        </p:txBody>
      </p:sp>
      <p:sp>
        <p:nvSpPr>
          <p:cNvPr id="370" name="Google Shape;370;p42"/>
          <p:cNvSpPr/>
          <p:nvPr/>
        </p:nvSpPr>
        <p:spPr>
          <a:xfrm>
            <a:off x="4809775" y="2572947"/>
            <a:ext cx="1545300" cy="577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8575">
            <a:solidFill>
              <a:srgbClr val="C282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3x3 ConvLSTM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+ Batch Norm</a:t>
            </a:r>
            <a:endParaRPr b="1"/>
          </a:p>
        </p:txBody>
      </p:sp>
      <p:sp>
        <p:nvSpPr>
          <p:cNvPr id="371" name="Google Shape;371;p42"/>
          <p:cNvSpPr/>
          <p:nvPr/>
        </p:nvSpPr>
        <p:spPr>
          <a:xfrm>
            <a:off x="4809775" y="3991562"/>
            <a:ext cx="1545300" cy="577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8575">
            <a:solidFill>
              <a:srgbClr val="C282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1x1 Conv</a:t>
            </a:r>
            <a:br>
              <a:rPr b="1" lang="en"/>
            </a:br>
            <a:r>
              <a:rPr b="1" lang="en"/>
              <a:t>Output</a:t>
            </a:r>
            <a:endParaRPr b="1"/>
          </a:p>
        </p:txBody>
      </p:sp>
      <p:sp>
        <p:nvSpPr>
          <p:cNvPr id="372" name="Google Shape;372;p42"/>
          <p:cNvSpPr/>
          <p:nvPr/>
        </p:nvSpPr>
        <p:spPr>
          <a:xfrm>
            <a:off x="4809775" y="3282254"/>
            <a:ext cx="1545300" cy="577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8575">
            <a:solidFill>
              <a:srgbClr val="C282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1x1 ConvLSTM</a:t>
            </a:r>
            <a:endParaRPr b="1"/>
          </a:p>
        </p:txBody>
      </p:sp>
      <p:cxnSp>
        <p:nvCxnSpPr>
          <p:cNvPr id="373" name="Google Shape;373;p42"/>
          <p:cNvCxnSpPr>
            <a:stCxn id="367" idx="2"/>
            <a:endCxn id="368" idx="0"/>
          </p:cNvCxnSpPr>
          <p:nvPr/>
        </p:nvCxnSpPr>
        <p:spPr>
          <a:xfrm>
            <a:off x="5582425" y="1022224"/>
            <a:ext cx="0" cy="132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4" name="Google Shape;374;p42"/>
          <p:cNvCxnSpPr>
            <a:stCxn id="368" idx="2"/>
            <a:endCxn id="369" idx="0"/>
          </p:cNvCxnSpPr>
          <p:nvPr/>
        </p:nvCxnSpPr>
        <p:spPr>
          <a:xfrm>
            <a:off x="5582425" y="1731532"/>
            <a:ext cx="0" cy="132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5" name="Google Shape;375;p42"/>
          <p:cNvCxnSpPr>
            <a:stCxn id="369" idx="2"/>
            <a:endCxn id="370" idx="0"/>
          </p:cNvCxnSpPr>
          <p:nvPr/>
        </p:nvCxnSpPr>
        <p:spPr>
          <a:xfrm>
            <a:off x="5582425" y="2440839"/>
            <a:ext cx="0" cy="132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6" name="Google Shape;376;p42"/>
          <p:cNvCxnSpPr>
            <a:stCxn id="370" idx="2"/>
            <a:endCxn id="372" idx="0"/>
          </p:cNvCxnSpPr>
          <p:nvPr/>
        </p:nvCxnSpPr>
        <p:spPr>
          <a:xfrm>
            <a:off x="5582425" y="3150147"/>
            <a:ext cx="0" cy="132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7" name="Google Shape;377;p42"/>
          <p:cNvCxnSpPr>
            <a:stCxn id="372" idx="2"/>
            <a:endCxn id="371" idx="0"/>
          </p:cNvCxnSpPr>
          <p:nvPr/>
        </p:nvCxnSpPr>
        <p:spPr>
          <a:xfrm>
            <a:off x="5582425" y="3859454"/>
            <a:ext cx="0" cy="132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8" name="Google Shape;378;p42"/>
          <p:cNvCxnSpPr>
            <a:stCxn id="362" idx="2"/>
            <a:endCxn id="363" idx="0"/>
          </p:cNvCxnSpPr>
          <p:nvPr/>
        </p:nvCxnSpPr>
        <p:spPr>
          <a:xfrm>
            <a:off x="7625900" y="1022224"/>
            <a:ext cx="0" cy="30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9" name="Google Shape;379;p42"/>
          <p:cNvCxnSpPr>
            <a:stCxn id="363" idx="2"/>
            <a:endCxn id="364" idx="0"/>
          </p:cNvCxnSpPr>
          <p:nvPr/>
        </p:nvCxnSpPr>
        <p:spPr>
          <a:xfrm>
            <a:off x="7625900" y="1908859"/>
            <a:ext cx="0" cy="30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0" name="Google Shape;380;p42"/>
          <p:cNvCxnSpPr>
            <a:stCxn id="364" idx="2"/>
            <a:endCxn id="365" idx="0"/>
          </p:cNvCxnSpPr>
          <p:nvPr/>
        </p:nvCxnSpPr>
        <p:spPr>
          <a:xfrm>
            <a:off x="7625900" y="2795493"/>
            <a:ext cx="0" cy="30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1" name="Google Shape;381;p42"/>
          <p:cNvCxnSpPr>
            <a:stCxn id="365" idx="2"/>
            <a:endCxn id="366" idx="0"/>
          </p:cNvCxnSpPr>
          <p:nvPr/>
        </p:nvCxnSpPr>
        <p:spPr>
          <a:xfrm>
            <a:off x="7625900" y="3682128"/>
            <a:ext cx="0" cy="30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2" name="Google Shape;382;p42"/>
          <p:cNvSpPr txBox="1"/>
          <p:nvPr/>
        </p:nvSpPr>
        <p:spPr>
          <a:xfrm>
            <a:off x="4800275" y="42925"/>
            <a:ext cx="154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Open Sans"/>
                <a:ea typeface="Open Sans"/>
                <a:cs typeface="Open Sans"/>
                <a:sym typeface="Open Sans"/>
              </a:rPr>
              <a:t>Baseline Model</a:t>
            </a:r>
            <a:endParaRPr b="1" u="sng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3" name="Google Shape;383;p42"/>
          <p:cNvSpPr txBox="1"/>
          <p:nvPr/>
        </p:nvSpPr>
        <p:spPr>
          <a:xfrm>
            <a:off x="6853250" y="42925"/>
            <a:ext cx="154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Open Sans"/>
                <a:ea typeface="Open Sans"/>
                <a:cs typeface="Open Sans"/>
                <a:sym typeface="Open Sans"/>
              </a:rPr>
              <a:t>Final Model</a:t>
            </a:r>
            <a:endParaRPr b="1" u="sng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3"/>
          <p:cNvSpPr txBox="1"/>
          <p:nvPr>
            <p:ph type="title"/>
          </p:nvPr>
        </p:nvSpPr>
        <p:spPr>
          <a:xfrm>
            <a:off x="311700" y="445025"/>
            <a:ext cx="85206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Metrics (Comparing Target to Output)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89" name="Google Shape;389;p43"/>
          <p:cNvSpPr txBox="1"/>
          <p:nvPr>
            <p:ph idx="2" type="body"/>
          </p:nvPr>
        </p:nvSpPr>
        <p:spPr>
          <a:xfrm>
            <a:off x="4832400" y="1152475"/>
            <a:ext cx="418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C28220"/>
                </a:solidFill>
              </a:rPr>
              <a:t>Supporting Metrics</a:t>
            </a:r>
            <a:endParaRPr b="1" u="sng">
              <a:solidFill>
                <a:srgbClr val="C2822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Structural Similarity Index Measure (SSIM)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Perceived similarity of images.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Uses luminance, contrast, and structure.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Ranges from -1 to 1, 1 being perfect.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Peak Signal-to-Noise Ratio (PSNR)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Designed to grade image compression.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Ranges from 0 to 100, 100 being perfect.</a:t>
            </a:r>
            <a:endParaRPr/>
          </a:p>
        </p:txBody>
      </p:sp>
      <p:sp>
        <p:nvSpPr>
          <p:cNvPr id="390" name="Google Shape;390;p43"/>
          <p:cNvSpPr txBox="1"/>
          <p:nvPr>
            <p:ph idx="2" type="body"/>
          </p:nvPr>
        </p:nvSpPr>
        <p:spPr>
          <a:xfrm>
            <a:off x="311700" y="1152475"/>
            <a:ext cx="4260300" cy="31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C28220"/>
                </a:solidFill>
              </a:rPr>
              <a:t>Primary Metric</a:t>
            </a:r>
            <a:br>
              <a:rPr lang="en"/>
            </a:br>
            <a:r>
              <a:rPr lang="en"/>
              <a:t>Mean Squared Error (MSE):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MSE for our model spans from 0 to 1.</a:t>
            </a:r>
            <a:endParaRPr/>
          </a:p>
        </p:txBody>
      </p:sp>
      <p:pic>
        <p:nvPicPr>
          <p:cNvPr id="391" name="Google Shape;391;p43"/>
          <p:cNvPicPr preferRelativeResize="0"/>
          <p:nvPr/>
        </p:nvPicPr>
        <p:blipFill rotWithShape="1">
          <a:blip r:embed="rId3">
            <a:alphaModFix/>
          </a:blip>
          <a:srcRect b="25536" l="0" r="0" t="26873"/>
          <a:stretch/>
        </p:blipFill>
        <p:spPr>
          <a:xfrm>
            <a:off x="311700" y="1766525"/>
            <a:ext cx="3999900" cy="1070726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3"/>
          <p:cNvSpPr/>
          <p:nvPr/>
        </p:nvSpPr>
        <p:spPr>
          <a:xfrm>
            <a:off x="4652300" y="4511475"/>
            <a:ext cx="1187400" cy="5364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C282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SSIM: 0.41 PSNR: 11.5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3" name="Google Shape;393;p43"/>
          <p:cNvSpPr/>
          <p:nvPr/>
        </p:nvSpPr>
        <p:spPr>
          <a:xfrm>
            <a:off x="6226300" y="4511475"/>
            <a:ext cx="1187400" cy="5364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C282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SSIM: 0.77 PSNR: 9.9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4" name="Google Shape;394;p43"/>
          <p:cNvSpPr/>
          <p:nvPr/>
        </p:nvSpPr>
        <p:spPr>
          <a:xfrm>
            <a:off x="7800300" y="4511475"/>
            <a:ext cx="1187400" cy="5364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C282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SSIM: 0.35 PSNR: 10.5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95" name="Google Shape;39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4125" y="3081700"/>
            <a:ext cx="6019767" cy="137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"/>
            <a:ext cx="9144001" cy="6095988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4"/>
          <p:cNvSpPr/>
          <p:nvPr/>
        </p:nvSpPr>
        <p:spPr>
          <a:xfrm>
            <a:off x="0" y="321639"/>
            <a:ext cx="9144000" cy="552300"/>
          </a:xfrm>
          <a:prstGeom prst="rect">
            <a:avLst/>
          </a:prstGeom>
          <a:solidFill>
            <a:schemeClr val="lt1">
              <a:alpha val="9294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44"/>
          <p:cNvSpPr txBox="1"/>
          <p:nvPr>
            <p:ph type="title"/>
          </p:nvPr>
        </p:nvSpPr>
        <p:spPr>
          <a:xfrm>
            <a:off x="392906" y="319463"/>
            <a:ext cx="84084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alibri"/>
              <a:buNone/>
            </a:pPr>
            <a:r>
              <a:rPr lang="en" sz="2700">
                <a:solidFill>
                  <a:srgbClr val="262626"/>
                </a:solidFill>
              </a:rPr>
              <a:t>Forecasting Model </a:t>
            </a:r>
            <a:r>
              <a:rPr lang="en" sz="2700">
                <a:solidFill>
                  <a:srgbClr val="262626"/>
                </a:solidFill>
              </a:rPr>
              <a:t>Results</a:t>
            </a:r>
            <a:endParaRPr/>
          </a:p>
        </p:txBody>
      </p:sp>
      <p:cxnSp>
        <p:nvCxnSpPr>
          <p:cNvPr id="404" name="Google Shape;404;p44"/>
          <p:cNvCxnSpPr/>
          <p:nvPr/>
        </p:nvCxnSpPr>
        <p:spPr>
          <a:xfrm>
            <a:off x="0" y="263020"/>
            <a:ext cx="9144000" cy="0"/>
          </a:xfrm>
          <a:prstGeom prst="straightConnector1">
            <a:avLst/>
          </a:prstGeom>
          <a:noFill/>
          <a:ln cap="flat" cmpd="sng" w="41275">
            <a:solidFill>
              <a:schemeClr val="lt1">
                <a:alpha val="8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5" name="Google Shape;405;p44"/>
          <p:cNvCxnSpPr/>
          <p:nvPr/>
        </p:nvCxnSpPr>
        <p:spPr>
          <a:xfrm>
            <a:off x="0" y="932672"/>
            <a:ext cx="9144000" cy="0"/>
          </a:xfrm>
          <a:prstGeom prst="straightConnector1">
            <a:avLst/>
          </a:prstGeom>
          <a:noFill/>
          <a:ln cap="flat" cmpd="sng" w="41275">
            <a:solidFill>
              <a:schemeClr val="lt1">
                <a:alpha val="8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5"/>
          <p:cNvSpPr txBox="1"/>
          <p:nvPr>
            <p:ph type="title"/>
          </p:nvPr>
        </p:nvSpPr>
        <p:spPr>
          <a:xfrm>
            <a:off x="311700" y="445025"/>
            <a:ext cx="85206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 Results</a:t>
            </a:r>
            <a:endParaRPr/>
          </a:p>
        </p:txBody>
      </p:sp>
      <p:sp>
        <p:nvSpPr>
          <p:cNvPr id="411" name="Google Shape;411;p45"/>
          <p:cNvSpPr txBox="1"/>
          <p:nvPr>
            <p:ph idx="1" type="body"/>
          </p:nvPr>
        </p:nvSpPr>
        <p:spPr>
          <a:xfrm>
            <a:off x="311700" y="1152475"/>
            <a:ext cx="5633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Best early model results used fire and deforestation data as inputs.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WBCE loss helped with class </a:t>
            </a:r>
            <a:r>
              <a:rPr lang="en" sz="2000"/>
              <a:t>imbalance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Trained on 2017-2019 dataset.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Evaluated against 2020 dataset.</a:t>
            </a:r>
            <a:endParaRPr sz="2000"/>
          </a:p>
        </p:txBody>
      </p:sp>
      <p:graphicFrame>
        <p:nvGraphicFramePr>
          <p:cNvPr id="412" name="Google Shape;412;p45"/>
          <p:cNvGraphicFramePr/>
          <p:nvPr/>
        </p:nvGraphicFramePr>
        <p:xfrm>
          <a:off x="537013" y="115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{801D16D7-2130-4A57-AD3B-FAED4B0EB585}</a:tableStyleId>
              </a:tblPr>
              <a:tblGrid>
                <a:gridCol w="847875"/>
                <a:gridCol w="847875"/>
                <a:gridCol w="847875"/>
              </a:tblGrid>
              <a:tr h="373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MSE</a:t>
                      </a:r>
                      <a:endParaRPr b="1"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SSIM</a:t>
                      </a:r>
                      <a:endParaRPr b="1"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PSNR</a:t>
                      </a:r>
                      <a:endParaRPr b="1"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3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0.050</a:t>
                      </a:r>
                      <a:endParaRPr sz="18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0.373</a:t>
                      </a:r>
                      <a:endParaRPr sz="18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15.44</a:t>
                      </a:r>
                      <a:endParaRPr sz="18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13" name="Google Shape;413;p45"/>
          <p:cNvSpPr/>
          <p:nvPr/>
        </p:nvSpPr>
        <p:spPr>
          <a:xfrm>
            <a:off x="6738700" y="3143750"/>
            <a:ext cx="1540500" cy="5364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C282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SSIM: 0.373 PSNR: 10.99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4" name="Google Shape;414;p45"/>
          <p:cNvSpPr txBox="1"/>
          <p:nvPr/>
        </p:nvSpPr>
        <p:spPr>
          <a:xfrm>
            <a:off x="6009400" y="1061525"/>
            <a:ext cx="299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C28220"/>
                </a:solidFill>
                <a:latin typeface="Open Sans"/>
                <a:ea typeface="Open Sans"/>
                <a:cs typeface="Open Sans"/>
                <a:sym typeface="Open Sans"/>
              </a:rPr>
              <a:t>Baseline Metrics in Context</a:t>
            </a:r>
            <a:endParaRPr b="1" u="sng">
              <a:solidFill>
                <a:srgbClr val="C282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15" name="Google Shape;41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9475" y="1394975"/>
            <a:ext cx="2998950" cy="15777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6" name="Google Shape;416;p45"/>
          <p:cNvCxnSpPr/>
          <p:nvPr/>
        </p:nvCxnSpPr>
        <p:spPr>
          <a:xfrm>
            <a:off x="5994700" y="121625"/>
            <a:ext cx="0" cy="447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6"/>
          <p:cNvSpPr txBox="1"/>
          <p:nvPr>
            <p:ph type="title"/>
          </p:nvPr>
        </p:nvSpPr>
        <p:spPr>
          <a:xfrm>
            <a:off x="311700" y="445025"/>
            <a:ext cx="85206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Adjustments</a:t>
            </a:r>
            <a:endParaRPr/>
          </a:p>
        </p:txBody>
      </p:sp>
      <p:sp>
        <p:nvSpPr>
          <p:cNvPr id="422" name="Google Shape;422;p4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C28220"/>
                </a:solidFill>
              </a:rPr>
              <a:t>Procedure/Data Changes</a:t>
            </a:r>
            <a:endParaRPr b="1" u="sng">
              <a:solidFill>
                <a:srgbClr val="C2822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Broadened scope of dataset from September data to include October, November and parts of August.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4-fold cross validation with each year 2017-2020 making up a fold.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Reduced the number of model parameters by removing one ConvLSTM layer and decreasing the number of filters.</a:t>
            </a:r>
            <a:endParaRPr/>
          </a:p>
        </p:txBody>
      </p:sp>
      <p:sp>
        <p:nvSpPr>
          <p:cNvPr id="423" name="Google Shape;423;p4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u="sng">
                <a:solidFill>
                  <a:srgbClr val="C28220"/>
                </a:solidFill>
              </a:rPr>
              <a:t>Transfer learning</a:t>
            </a:r>
            <a:endParaRPr b="1" u="sng">
              <a:solidFill>
                <a:srgbClr val="C2822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Pretrained on Moving MNIST.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Provided 90,000 clean 11 frame examples for our model to learn to encode/decode/predict motion.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Fine tuned on VIIRS data.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Had to drop deforestation data for transfer learning to work properly.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24" name="Google Shape;42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8425" y="2466750"/>
            <a:ext cx="1355700" cy="13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7"/>
          <p:cNvSpPr txBox="1"/>
          <p:nvPr>
            <p:ph type="title"/>
          </p:nvPr>
        </p:nvSpPr>
        <p:spPr>
          <a:xfrm>
            <a:off x="311700" y="445025"/>
            <a:ext cx="85206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</a:t>
            </a:r>
            <a:r>
              <a:rPr lang="en"/>
              <a:t> Results</a:t>
            </a:r>
            <a:endParaRPr/>
          </a:p>
        </p:txBody>
      </p:sp>
      <p:sp>
        <p:nvSpPr>
          <p:cNvPr id="430" name="Google Shape;430;p47"/>
          <p:cNvSpPr txBox="1"/>
          <p:nvPr>
            <p:ph idx="1" type="body"/>
          </p:nvPr>
        </p:nvSpPr>
        <p:spPr>
          <a:xfrm>
            <a:off x="311700" y="1152475"/>
            <a:ext cx="5633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Evaluated both models on 2021 test set.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Transfer Learning </a:t>
            </a:r>
            <a:r>
              <a:rPr lang="en" sz="2000"/>
              <a:t>approach</a:t>
            </a:r>
            <a:r>
              <a:rPr lang="en" sz="2000"/>
              <a:t> massively improved all metrics.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Dice loss used to encourage sharpness.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431" name="Google Shape;431;p47"/>
          <p:cNvSpPr/>
          <p:nvPr/>
        </p:nvSpPr>
        <p:spPr>
          <a:xfrm>
            <a:off x="6738700" y="3143750"/>
            <a:ext cx="1540500" cy="5364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C282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SSIM: 0.749 PSNR: 13.78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2" name="Google Shape;432;p47"/>
          <p:cNvSpPr txBox="1"/>
          <p:nvPr/>
        </p:nvSpPr>
        <p:spPr>
          <a:xfrm>
            <a:off x="6009400" y="1061525"/>
            <a:ext cx="299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C28220"/>
                </a:solidFill>
                <a:latin typeface="Open Sans"/>
                <a:ea typeface="Open Sans"/>
                <a:cs typeface="Open Sans"/>
                <a:sym typeface="Open Sans"/>
              </a:rPr>
              <a:t>Final</a:t>
            </a:r>
            <a:r>
              <a:rPr b="1" lang="en" u="sng">
                <a:solidFill>
                  <a:srgbClr val="C28220"/>
                </a:solidFill>
                <a:latin typeface="Open Sans"/>
                <a:ea typeface="Open Sans"/>
                <a:cs typeface="Open Sans"/>
                <a:sym typeface="Open Sans"/>
              </a:rPr>
              <a:t> Metrics in Context</a:t>
            </a:r>
            <a:endParaRPr b="1" u="sng">
              <a:solidFill>
                <a:srgbClr val="C282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433" name="Google Shape;433;p47"/>
          <p:cNvGraphicFramePr/>
          <p:nvPr/>
        </p:nvGraphicFramePr>
        <p:xfrm>
          <a:off x="560150" y="115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{801D16D7-2130-4A57-AD3B-FAED4B0EB585}</a:tableStyleId>
              </a:tblPr>
              <a:tblGrid>
                <a:gridCol w="1531000"/>
                <a:gridCol w="874400"/>
                <a:gridCol w="874400"/>
                <a:gridCol w="874400"/>
              </a:tblGrid>
              <a:tr h="357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Model Version</a:t>
                      </a:r>
                      <a:endParaRPr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MSE</a:t>
                      </a:r>
                      <a:endParaRPr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SSIM</a:t>
                      </a:r>
                      <a:endParaRPr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PSNR</a:t>
                      </a:r>
                      <a:endParaRPr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7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Baseline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0.042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0.334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16.09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7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Transfer Learning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0.015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0.746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45.57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7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Change</a:t>
                      </a:r>
                      <a:endParaRPr i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-0.027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0.412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29.48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7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Change (%)</a:t>
                      </a:r>
                      <a:endParaRPr i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-64.5%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123.4%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183.3%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34" name="Google Shape;43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9479" y="1399032"/>
            <a:ext cx="2998934" cy="1577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5" name="Google Shape;435;p47"/>
          <p:cNvCxnSpPr/>
          <p:nvPr/>
        </p:nvCxnSpPr>
        <p:spPr>
          <a:xfrm>
            <a:off x="5994700" y="121625"/>
            <a:ext cx="0" cy="447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628650" y="1044451"/>
            <a:ext cx="7886700" cy="3588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There are thousands of fires in the Amazon Rainforest that pose a threat to millions of animals and hundreds of indegenous tribes that depend on the Amazon to survive. </a:t>
            </a:r>
            <a:br>
              <a:rPr lang="en" sz="1700"/>
            </a:b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Lula (president elect of Brazil) promised to fight deforestation, grant protected status to 500,000 sq Km of the Amazon, subsidize sustainable farming, and reform the tax code to usher a greener economy. </a:t>
            </a:r>
            <a:br>
              <a:rPr lang="en" sz="1700"/>
            </a:b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Brazil vowed to halt deforestation by 2030.</a:t>
            </a:r>
            <a:br>
              <a:rPr lang="en" sz="1700"/>
            </a:b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</a:t>
            </a:r>
            <a:r>
              <a:rPr lang="en" sz="1700"/>
              <a:t>n </a:t>
            </a:r>
            <a:r>
              <a:rPr lang="en" sz="1700"/>
              <a:t>June 2022 the number of fires in the Amazon hit a 15 year high.</a:t>
            </a:r>
            <a:br>
              <a:rPr lang="en" sz="1700"/>
            </a:b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destruction of tropical forests is responsible for approximately 9% of human caused CO2 emissions.</a:t>
            </a:r>
            <a:endParaRPr sz="17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" y="923544"/>
            <a:ext cx="8862776" cy="325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8"/>
          <p:cNvSpPr txBox="1"/>
          <p:nvPr>
            <p:ph type="title"/>
          </p:nvPr>
        </p:nvSpPr>
        <p:spPr>
          <a:xfrm>
            <a:off x="311700" y="445025"/>
            <a:ext cx="85206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Examining a Good Prediction</a:t>
            </a:r>
            <a:endParaRPr/>
          </a:p>
        </p:txBody>
      </p:sp>
      <p:sp>
        <p:nvSpPr>
          <p:cNvPr id="442" name="Google Shape;442;p48"/>
          <p:cNvSpPr/>
          <p:nvPr/>
        </p:nvSpPr>
        <p:spPr>
          <a:xfrm>
            <a:off x="5095825" y="4199550"/>
            <a:ext cx="1187400" cy="5364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C282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SSIM: 0.24 PSNR: 13.7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3" name="Google Shape;443;p48"/>
          <p:cNvSpPr/>
          <p:nvPr/>
        </p:nvSpPr>
        <p:spPr>
          <a:xfrm>
            <a:off x="7401500" y="4199550"/>
            <a:ext cx="1187400" cy="5364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C282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SSIM: 0.63 PSNR: 15.0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4" name="Google Shape;444;p48"/>
          <p:cNvSpPr/>
          <p:nvPr/>
        </p:nvSpPr>
        <p:spPr>
          <a:xfrm>
            <a:off x="7355375" y="923550"/>
            <a:ext cx="1562400" cy="9021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8"/>
          <p:cNvSpPr/>
          <p:nvPr/>
        </p:nvSpPr>
        <p:spPr>
          <a:xfrm>
            <a:off x="91450" y="1892225"/>
            <a:ext cx="4332300" cy="23073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6" name="Google Shape;446;p48"/>
          <p:cNvCxnSpPr/>
          <p:nvPr/>
        </p:nvCxnSpPr>
        <p:spPr>
          <a:xfrm flipH="1">
            <a:off x="4494250" y="1816900"/>
            <a:ext cx="2755800" cy="1053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84" y="932688"/>
            <a:ext cx="8842247" cy="3255608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9"/>
          <p:cNvSpPr txBox="1"/>
          <p:nvPr>
            <p:ph type="title"/>
          </p:nvPr>
        </p:nvSpPr>
        <p:spPr>
          <a:xfrm>
            <a:off x="311700" y="445025"/>
            <a:ext cx="85206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Examining a Bad Prediction</a:t>
            </a:r>
            <a:endParaRPr/>
          </a:p>
        </p:txBody>
      </p:sp>
      <p:sp>
        <p:nvSpPr>
          <p:cNvPr id="453" name="Google Shape;453;p49"/>
          <p:cNvSpPr/>
          <p:nvPr/>
        </p:nvSpPr>
        <p:spPr>
          <a:xfrm>
            <a:off x="5095825" y="4199550"/>
            <a:ext cx="1187400" cy="5364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C282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SSIM: 0.09 PSNR: 9.0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4" name="Google Shape;454;p49"/>
          <p:cNvSpPr/>
          <p:nvPr/>
        </p:nvSpPr>
        <p:spPr>
          <a:xfrm>
            <a:off x="7401500" y="4199550"/>
            <a:ext cx="1187400" cy="5364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C282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SSIM: 0.48 PSNR: 17.1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5" name="Google Shape;455;p49"/>
          <p:cNvSpPr/>
          <p:nvPr/>
        </p:nvSpPr>
        <p:spPr>
          <a:xfrm>
            <a:off x="7355375" y="923550"/>
            <a:ext cx="1562400" cy="9021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9"/>
          <p:cNvSpPr/>
          <p:nvPr/>
        </p:nvSpPr>
        <p:spPr>
          <a:xfrm>
            <a:off x="91450" y="1892225"/>
            <a:ext cx="4332300" cy="23073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7" name="Google Shape;457;p49"/>
          <p:cNvCxnSpPr/>
          <p:nvPr/>
        </p:nvCxnSpPr>
        <p:spPr>
          <a:xfrm flipH="1">
            <a:off x="4494250" y="1816900"/>
            <a:ext cx="2755800" cy="1053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0"/>
          <p:cNvSpPr txBox="1"/>
          <p:nvPr>
            <p:ph type="title"/>
          </p:nvPr>
        </p:nvSpPr>
        <p:spPr>
          <a:xfrm>
            <a:off x="311700" y="445025"/>
            <a:ext cx="85206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 by Sample Group</a:t>
            </a:r>
            <a:endParaRPr/>
          </a:p>
        </p:txBody>
      </p:sp>
      <p:graphicFrame>
        <p:nvGraphicFramePr>
          <p:cNvPr id="463" name="Google Shape;463;p50"/>
          <p:cNvGraphicFramePr/>
          <p:nvPr/>
        </p:nvGraphicFramePr>
        <p:xfrm>
          <a:off x="150675" y="104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{801D16D7-2130-4A57-AD3B-FAED4B0EB585}</a:tableStyleId>
              </a:tblPr>
              <a:tblGrid>
                <a:gridCol w="1925000"/>
                <a:gridCol w="1160050"/>
                <a:gridCol w="1160050"/>
                <a:gridCol w="1160050"/>
                <a:gridCol w="1160050"/>
                <a:gridCol w="1160050"/>
                <a:gridCol w="1160050"/>
              </a:tblGrid>
              <a:tr h="463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Group</a:t>
                      </a:r>
                      <a:endParaRPr b="1" sz="16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Base MSE</a:t>
                      </a:r>
                      <a:endParaRPr b="1" sz="16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Final MSE</a:t>
                      </a:r>
                      <a:endParaRPr b="1" sz="16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Base SSIM</a:t>
                      </a:r>
                      <a:endParaRPr b="1" sz="16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Final SSIM</a:t>
                      </a:r>
                      <a:endParaRPr b="1" sz="16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Base PSNR</a:t>
                      </a:r>
                      <a:endParaRPr b="1" sz="16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Final PSNR</a:t>
                      </a:r>
                      <a:endParaRPr b="1" sz="16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Large Fires</a:t>
                      </a:r>
                      <a:endParaRPr sz="16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0.098</a:t>
                      </a:r>
                      <a:endParaRPr sz="16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0.056</a:t>
                      </a:r>
                      <a:endParaRPr sz="16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0.202</a:t>
                      </a:r>
                      <a:endParaRPr sz="16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0.478</a:t>
                      </a:r>
                      <a:endParaRPr sz="16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10.69</a:t>
                      </a:r>
                      <a:endParaRPr sz="16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13.51</a:t>
                      </a:r>
                      <a:endParaRPr sz="16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Small Fires</a:t>
                      </a:r>
                      <a:endParaRPr sz="16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0.021</a:t>
                      </a:r>
                      <a:endParaRPr sz="16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0.002</a:t>
                      </a:r>
                      <a:endParaRPr sz="16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0.388</a:t>
                      </a:r>
                      <a:endParaRPr sz="16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0.919</a:t>
                      </a:r>
                      <a:endParaRPr sz="16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18.93</a:t>
                      </a:r>
                      <a:endParaRPr sz="16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79.36</a:t>
                      </a:r>
                      <a:endParaRPr sz="16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Fires that spread</a:t>
                      </a:r>
                      <a:endParaRPr sz="16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0.054</a:t>
                      </a:r>
                      <a:endParaRPr sz="16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0.030</a:t>
                      </a:r>
                      <a:endParaRPr sz="16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0.328</a:t>
                      </a:r>
                      <a:endParaRPr sz="16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0.603</a:t>
                      </a:r>
                      <a:endParaRPr sz="16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14.65</a:t>
                      </a:r>
                      <a:endParaRPr sz="16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17.55</a:t>
                      </a:r>
                      <a:endParaRPr sz="16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Fires that shrink</a:t>
                      </a:r>
                      <a:endParaRPr sz="16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0.040</a:t>
                      </a:r>
                      <a:endParaRPr sz="16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0.013</a:t>
                      </a:r>
                      <a:endParaRPr sz="16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0.334</a:t>
                      </a:r>
                      <a:endParaRPr sz="16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0.803</a:t>
                      </a:r>
                      <a:endParaRPr sz="16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16.31</a:t>
                      </a:r>
                      <a:endParaRPr sz="16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57.64</a:t>
                      </a:r>
                      <a:endParaRPr sz="16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64" name="Google Shape;464;p50"/>
          <p:cNvSpPr txBox="1"/>
          <p:nvPr>
            <p:ph idx="1" type="body"/>
          </p:nvPr>
        </p:nvSpPr>
        <p:spPr>
          <a:xfrm>
            <a:off x="311700" y="3390850"/>
            <a:ext cx="85206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Final model outperforms baseline in all metrics on all categories.</a:t>
            </a:r>
            <a:endParaRPr sz="2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res rainforest" id="470" name="Google Shape;470;p5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" y="8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1"/>
          <p:cNvSpPr/>
          <p:nvPr/>
        </p:nvSpPr>
        <p:spPr>
          <a:xfrm>
            <a:off x="0" y="321639"/>
            <a:ext cx="9144000" cy="552300"/>
          </a:xfrm>
          <a:prstGeom prst="rect">
            <a:avLst/>
          </a:prstGeom>
          <a:solidFill>
            <a:schemeClr val="lt1">
              <a:alpha val="9294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51"/>
          <p:cNvSpPr txBox="1"/>
          <p:nvPr>
            <p:ph type="title"/>
          </p:nvPr>
        </p:nvSpPr>
        <p:spPr>
          <a:xfrm>
            <a:off x="392906" y="319463"/>
            <a:ext cx="84084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alibri"/>
              <a:buNone/>
            </a:pPr>
            <a:r>
              <a:rPr lang="en" sz="2700">
                <a:solidFill>
                  <a:srgbClr val="262626"/>
                </a:solidFill>
              </a:rPr>
              <a:t>Any Questions?</a:t>
            </a:r>
            <a:endParaRPr/>
          </a:p>
        </p:txBody>
      </p:sp>
      <p:cxnSp>
        <p:nvCxnSpPr>
          <p:cNvPr id="473" name="Google Shape;473;p51"/>
          <p:cNvCxnSpPr/>
          <p:nvPr/>
        </p:nvCxnSpPr>
        <p:spPr>
          <a:xfrm>
            <a:off x="0" y="263020"/>
            <a:ext cx="9144000" cy="0"/>
          </a:xfrm>
          <a:prstGeom prst="straightConnector1">
            <a:avLst/>
          </a:prstGeom>
          <a:noFill/>
          <a:ln cap="flat" cmpd="sng" w="41275">
            <a:solidFill>
              <a:schemeClr val="lt1">
                <a:alpha val="8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4" name="Google Shape;474;p51"/>
          <p:cNvCxnSpPr/>
          <p:nvPr/>
        </p:nvCxnSpPr>
        <p:spPr>
          <a:xfrm>
            <a:off x="0" y="932672"/>
            <a:ext cx="9144000" cy="0"/>
          </a:xfrm>
          <a:prstGeom prst="straightConnector1">
            <a:avLst/>
          </a:prstGeom>
          <a:noFill/>
          <a:ln cap="flat" cmpd="sng" w="41275">
            <a:solidFill>
              <a:schemeClr val="lt1">
                <a:alpha val="8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2"/>
          <p:cNvSpPr txBox="1"/>
          <p:nvPr>
            <p:ph type="title"/>
          </p:nvPr>
        </p:nvSpPr>
        <p:spPr>
          <a:xfrm>
            <a:off x="311700" y="445025"/>
            <a:ext cx="85206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480" name="Google Shape;480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https://www.earthdata.nasa.gov/learn/find-data/near-real-time/firms/viirs-i-band-375-m-active-fire-data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http://terrabrasilis.dpi.inpe.br/en/home-page/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https://www.earthdata.nasa.gov/learn/find-data/near-real-time/firms/about-firms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6"/>
              </a:rPr>
              <a:t>https://www.reuters.com/world/americas/causes-consequences-amazon-fires-deforestation-2022-08-10/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7"/>
              </a:rPr>
              <a:t>https://news.mongabay.com/2020/08/can-we-predict-where-amazon-fires-will-occur-and-to-what-end/#:~:text=Amazon%20fires%20are%20currently%20predicted,months%20of%20July%20through%20September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8"/>
              </a:rPr>
              <a:t>https://arxiv.org/pdf/1506.04214v1.pdf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3"/>
          <p:cNvSpPr txBox="1"/>
          <p:nvPr>
            <p:ph type="title"/>
          </p:nvPr>
        </p:nvSpPr>
        <p:spPr>
          <a:xfrm>
            <a:off x="311700" y="445025"/>
            <a:ext cx="85206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 </a:t>
            </a:r>
            <a:r>
              <a:rPr lang="en"/>
              <a:t>(Continued)</a:t>
            </a:r>
            <a:endParaRPr/>
          </a:p>
        </p:txBody>
      </p:sp>
      <p:sp>
        <p:nvSpPr>
          <p:cNvPr id="486" name="Google Shape;486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https://cnr.ncsu.edu/news/2019/09/amazon-rainforest-fires-everything-you-need-to-know/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https://www.reuters.com/business/cop/brazils-lula-put-climate-center-first-post-election-speech-abroad-2022-11-16/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https://www.bbc.com/news/science-environment-63625698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6"/>
              </a:rPr>
              <a:t>https://www.lemonde.fr/en/international/article/2022/11/16/cop27-lula-promises-to-protect-the-amazon_6004551_4.html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7"/>
              </a:rPr>
              <a:t>https://www.ft.com/content/b0985574-3342-41ca-a27e-5db9d0459069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da Silva, Richarde Marques, Aricson Garcia Lopes, and Celso Augusto Guimarães Santos. "Deforestation and fires in the Brazilian Amazon from 2001 to 2020: Impacts on rainfall variability and land surface temperature." Journal of Environmental Management 326 (2023): 116664</a:t>
            </a:r>
            <a:endParaRPr sz="1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4"/>
          <p:cNvSpPr txBox="1"/>
          <p:nvPr>
            <p:ph type="title"/>
          </p:nvPr>
        </p:nvSpPr>
        <p:spPr>
          <a:xfrm>
            <a:off x="311700" y="445025"/>
            <a:ext cx="85206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Credits</a:t>
            </a:r>
            <a:endParaRPr/>
          </a:p>
        </p:txBody>
      </p:sp>
      <p:sp>
        <p:nvSpPr>
          <p:cNvPr id="492" name="Google Shape;492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https://image.cnbcfm.com/api/v1/image/106092124-1566490026923brazilfiretuesday.jpg?v=1566491354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https://lp-cms-production.imgix.net/image_browser/shutterstockRF_1288634608.jpg?auto=format&amp;fit=crop&amp;sharp=10&amp;vib=20&amp;ixlib=react-8.6.4&amp;w=850&amp;q=75&amp;dpr=1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https://ichef.bbci.co.uk/news/976/cpsprodpb/1CC4/production/_115746370_mediaitem115692680.jpg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6"/>
              </a:rPr>
              <a:t>https://ichef.bbci.co.uk/news/976/cpsprodpb/35E9/production/_119410831_untitled3.png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https://miro.medium.com/max/808/1*-e1QGatrODWpJkEwqP4Jyg.png</a:t>
            </a:r>
            <a:endParaRPr sz="14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5"/>
          <p:cNvSpPr txBox="1"/>
          <p:nvPr>
            <p:ph type="title"/>
          </p:nvPr>
        </p:nvSpPr>
        <p:spPr>
          <a:xfrm>
            <a:off x="311700" y="445025"/>
            <a:ext cx="85206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Credits (Continued)</a:t>
            </a:r>
            <a:endParaRPr/>
          </a:p>
        </p:txBody>
      </p:sp>
      <p:sp>
        <p:nvSpPr>
          <p:cNvPr id="498" name="Google Shape;498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https://img.i-scmp.com/cdn-cgi/image/fit=contain,width=1098,format=auto/sites/default/files/styles/1200x800/public/d8/images/methode/2020/05/09/8d0674dc-9198-11ea-a674-527cfdef49ee_image_hires_101728.jpg?itok=EmD1ViWa&amp;v=1588990661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ca-times.brightspotcdn.com/dims4/default/18bac46/2147483647/strip/true/crop/2334x1610+0+0/resize/1200x828!/format/webp/quality/80/?url=https%3A%2F%2Fcalifornia-times-brightspot.s3.amazonaws.com%2Fc3%2F14%2Fbecef9834161962b5c22a3389564%2Fafp-getty-brazil-fire-deforestation-amazon2.JP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https://www.nasa.gov/sites/default/files/thumbnails/image/nasa-logo-web-rgb.png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6"/>
              </a:rPr>
              <a:t>https://avatars.githubusercontent.com/u/38921410?s=280&amp;v=4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Brazil is crucial for climate change discussions</a:t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800" y="1380975"/>
            <a:ext cx="1575622" cy="4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05775"/>
            <a:ext cx="3653950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4950" y="1461712"/>
            <a:ext cx="976900" cy="78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2203" y="1539050"/>
            <a:ext cx="3613973" cy="62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2673700"/>
            <a:ext cx="1682435" cy="4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3098500"/>
            <a:ext cx="4049957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06625" y="2641600"/>
            <a:ext cx="2724050" cy="31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30850" y="2958138"/>
            <a:ext cx="3275600" cy="9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445025"/>
            <a:ext cx="85206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3905900" y="1152475"/>
            <a:ext cx="4926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C28220"/>
                </a:solidFill>
              </a:rPr>
              <a:t>Question 1:</a:t>
            </a:r>
            <a:br>
              <a:rPr lang="en"/>
            </a:br>
            <a:r>
              <a:rPr i="1" lang="en"/>
              <a:t>“Given a </a:t>
            </a:r>
            <a:r>
              <a:rPr i="1" lang="en"/>
              <a:t>recently</a:t>
            </a:r>
            <a:r>
              <a:rPr i="1" lang="en"/>
              <a:t> deforested area,</a:t>
            </a:r>
            <a:endParaRPr i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can we predict if a fire will occur there</a:t>
            </a:r>
            <a:endParaRPr i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later in the same year?”</a:t>
            </a:r>
            <a:br>
              <a:rPr lang="en"/>
            </a:br>
            <a:br>
              <a:rPr lang="en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C28220"/>
                </a:solidFill>
              </a:rPr>
              <a:t>Question 2:</a:t>
            </a:r>
            <a:br>
              <a:rPr lang="en"/>
            </a:br>
            <a:r>
              <a:rPr i="1" lang="en"/>
              <a:t>“Once a fire begins anywhere in the rainforest, can we predict how it will spread?”</a:t>
            </a:r>
            <a:endParaRPr i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99050"/>
            <a:ext cx="3172148" cy="313422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/>
          <p:nvPr/>
        </p:nvSpPr>
        <p:spPr>
          <a:xfrm>
            <a:off x="1559500" y="1731200"/>
            <a:ext cx="81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Pará</a:t>
            </a:r>
            <a:endParaRPr b="1"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/>
          <p:nvPr/>
        </p:nvSpPr>
        <p:spPr>
          <a:xfrm>
            <a:off x="0" y="321639"/>
            <a:ext cx="9144000" cy="552300"/>
          </a:xfrm>
          <a:prstGeom prst="rect">
            <a:avLst/>
          </a:prstGeom>
          <a:solidFill>
            <a:schemeClr val="lt1">
              <a:alpha val="9294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4"/>
          <p:cNvSpPr txBox="1"/>
          <p:nvPr>
            <p:ph type="title"/>
          </p:nvPr>
        </p:nvSpPr>
        <p:spPr>
          <a:xfrm>
            <a:off x="392906" y="319463"/>
            <a:ext cx="84084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alibri"/>
              <a:buNone/>
            </a:pPr>
            <a:r>
              <a:rPr lang="en" sz="2700">
                <a:solidFill>
                  <a:srgbClr val="262626"/>
                </a:solidFill>
              </a:rPr>
              <a:t>Linking Deforestation and Fires</a:t>
            </a:r>
            <a:endParaRPr sz="2700">
              <a:solidFill>
                <a:srgbClr val="262626"/>
              </a:solidFill>
            </a:endParaRPr>
          </a:p>
        </p:txBody>
      </p:sp>
      <p:cxnSp>
        <p:nvCxnSpPr>
          <p:cNvPr id="140" name="Google Shape;140;p24"/>
          <p:cNvCxnSpPr/>
          <p:nvPr/>
        </p:nvCxnSpPr>
        <p:spPr>
          <a:xfrm>
            <a:off x="0" y="263020"/>
            <a:ext cx="9144000" cy="0"/>
          </a:xfrm>
          <a:prstGeom prst="straightConnector1">
            <a:avLst/>
          </a:prstGeom>
          <a:noFill/>
          <a:ln cap="flat" cmpd="sng" w="41275">
            <a:solidFill>
              <a:schemeClr val="lt1">
                <a:alpha val="8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1" name="Google Shape;141;p24"/>
          <p:cNvCxnSpPr/>
          <p:nvPr/>
        </p:nvCxnSpPr>
        <p:spPr>
          <a:xfrm>
            <a:off x="0" y="932672"/>
            <a:ext cx="9144000" cy="0"/>
          </a:xfrm>
          <a:prstGeom prst="straightConnector1">
            <a:avLst/>
          </a:prstGeom>
          <a:noFill/>
          <a:ln cap="flat" cmpd="sng" w="41275">
            <a:solidFill>
              <a:schemeClr val="lt1">
                <a:alpha val="8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2" name="Google Shape;142;p24"/>
          <p:cNvSpPr/>
          <p:nvPr/>
        </p:nvSpPr>
        <p:spPr>
          <a:xfrm>
            <a:off x="2424450" y="1954800"/>
            <a:ext cx="4295100" cy="1233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 u="sng">
                <a:solidFill>
                  <a:srgbClr val="C28220"/>
                </a:solidFill>
                <a:latin typeface="Open Sans"/>
                <a:ea typeface="Open Sans"/>
                <a:cs typeface="Open Sans"/>
                <a:sym typeface="Open Sans"/>
              </a:rPr>
              <a:t>Question 1:</a:t>
            </a:r>
            <a:b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“Given a recently deforested area,</a:t>
            </a:r>
            <a:endParaRPr i="1"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can we predict if a fire will occur there</a:t>
            </a:r>
            <a:endParaRPr i="1"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later in the same year?”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311700" y="445025"/>
            <a:ext cx="85206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Deforestation often precedes forest fires</a:t>
            </a: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 rotWithShape="1">
          <a:blip r:embed="rId3">
            <a:alphaModFix/>
          </a:blip>
          <a:srcRect b="13111" l="0" r="0" t="0"/>
          <a:stretch/>
        </p:blipFill>
        <p:spPr>
          <a:xfrm>
            <a:off x="1090438" y="1152475"/>
            <a:ext cx="6963125" cy="307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Predicting fires in a new deforested area</a:t>
            </a:r>
            <a:endParaRPr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/>
              <a:t>Fire_same_year = f(variables)</a:t>
            </a:r>
            <a:br>
              <a:rPr lang="en"/>
            </a:b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/>
              <a:t>Variables: Deforested Area, Perimeter of the deforested area, Latitude, Longitude,</a:t>
            </a:r>
            <a:br>
              <a:rPr lang="en"/>
            </a:br>
            <a:r>
              <a:rPr lang="en"/>
              <a:t>	         Distance to the closest road, among others.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/>
              <a:t>Model - KNN (10 Neighbors)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/>
              <a:t>Important Model Feature:</a:t>
            </a:r>
            <a:br>
              <a:rPr lang="en"/>
            </a:b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/>
              <a:t>Capture Clusters</a:t>
            </a:r>
            <a:endParaRPr/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6863" y="2615875"/>
            <a:ext cx="3819525" cy="1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0" y="222325"/>
            <a:ext cx="4099200" cy="5638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Prediction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400">
                <a:latin typeface="Open Sans"/>
                <a:ea typeface="Open Sans"/>
                <a:cs typeface="Open Sans"/>
                <a:sym typeface="Open Sans"/>
              </a:rPr>
              <a:t>P(Fire = True| Deforested = True)</a:t>
            </a:r>
            <a:endParaRPr b="1" i="1" sz="1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 u="sng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 u="sng">
                <a:solidFill>
                  <a:srgbClr val="C28220"/>
                </a:solidFill>
                <a:latin typeface="Open Sans"/>
                <a:ea typeface="Open Sans"/>
                <a:cs typeface="Open Sans"/>
                <a:sym typeface="Open Sans"/>
              </a:rPr>
              <a:t>Performance (by area):</a:t>
            </a:r>
            <a:br>
              <a:rPr b="1" lang="en" sz="1400" u="sng">
                <a:solidFill>
                  <a:srgbClr val="C2822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1" sz="1400" u="sng">
              <a:solidFill>
                <a:srgbClr val="C282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" sz="1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Positive Predictive Value </a:t>
            </a:r>
            <a:r>
              <a:rPr b="1" lang="en" sz="1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(PPV): 65%</a:t>
            </a:r>
            <a:br>
              <a:rPr b="1" lang="en" sz="1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1" sz="1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-"/>
            </a:pPr>
            <a:r>
              <a:rPr lang="en" sz="1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Negative Predictive Value </a:t>
            </a:r>
            <a:r>
              <a:rPr b="1" lang="en" sz="1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(NPV): 82%</a:t>
            </a:r>
            <a:br>
              <a:rPr b="1" lang="en" sz="1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1" sz="1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-"/>
            </a:pPr>
            <a:r>
              <a:rPr lang="en" sz="1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True Positive Rate </a:t>
            </a:r>
            <a:r>
              <a:rPr b="1" lang="en" sz="1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(Recall): 63%</a:t>
            </a:r>
            <a:br>
              <a:rPr b="1" lang="en" sz="1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1" sz="1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-"/>
            </a:pPr>
            <a:r>
              <a:rPr lang="en" sz="1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False Positive Rate </a:t>
            </a:r>
            <a:r>
              <a:rPr b="1" lang="en" sz="1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(FPR): 16%</a:t>
            </a:r>
            <a:endParaRPr b="1" sz="1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b="1" lang="en" sz="1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Colormap Legend:</a:t>
            </a:r>
            <a:endParaRPr b="1" sz="1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61" name="Google Shape;161;p27"/>
          <p:cNvGraphicFramePr/>
          <p:nvPr/>
        </p:nvGraphicFramePr>
        <p:xfrm>
          <a:off x="2255075" y="3118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{9B9CD784-C68B-4DF7-8C73-3EDDA7706D44}</a:tableStyleId>
              </a:tblPr>
              <a:tblGrid>
                <a:gridCol w="566350"/>
                <a:gridCol w="566350"/>
              </a:tblGrid>
              <a:tr h="536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rgbClr val="0000FF"/>
                          </a:solidFill>
                        </a:rPr>
                        <a:t>TP</a:t>
                      </a:r>
                      <a:endParaRPr b="1" sz="22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rgbClr val="CC0000"/>
                          </a:solidFill>
                        </a:rPr>
                        <a:t>FN</a:t>
                      </a:r>
                      <a:endParaRPr b="1" sz="2200"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6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rgbClr val="38761D"/>
                          </a:solidFill>
                        </a:rPr>
                        <a:t>FP</a:t>
                      </a:r>
                      <a:endParaRPr b="1" sz="22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rgbClr val="C28220"/>
                          </a:solidFill>
                        </a:rPr>
                        <a:t>TN</a:t>
                      </a:r>
                      <a:endParaRPr b="1" sz="2200">
                        <a:solidFill>
                          <a:srgbClr val="C2822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9200" y="653831"/>
            <a:ext cx="4740001" cy="3835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randSlideShow_Heritage 16:9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